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9" r:id="rId3"/>
    <p:sldId id="407" r:id="rId4"/>
    <p:sldId id="260" r:id="rId5"/>
    <p:sldId id="396" r:id="rId6"/>
    <p:sldId id="257" r:id="rId7"/>
    <p:sldId id="258" r:id="rId8"/>
    <p:sldId id="397" r:id="rId9"/>
    <p:sldId id="263" r:id="rId10"/>
    <p:sldId id="286" r:id="rId11"/>
    <p:sldId id="406" r:id="rId12"/>
    <p:sldId id="269" r:id="rId13"/>
    <p:sldId id="272" r:id="rId14"/>
    <p:sldId id="276" r:id="rId15"/>
    <p:sldId id="273" r:id="rId16"/>
    <p:sldId id="274" r:id="rId17"/>
    <p:sldId id="270" r:id="rId18"/>
    <p:sldId id="440" r:id="rId19"/>
    <p:sldId id="409" r:id="rId20"/>
    <p:sldId id="405" r:id="rId21"/>
    <p:sldId id="275" r:id="rId22"/>
    <p:sldId id="310" r:id="rId23"/>
    <p:sldId id="413" r:id="rId24"/>
    <p:sldId id="309" r:id="rId25"/>
    <p:sldId id="414" r:id="rId26"/>
    <p:sldId id="415" r:id="rId27"/>
    <p:sldId id="417" r:id="rId28"/>
    <p:sldId id="418" r:id="rId29"/>
    <p:sldId id="279" r:id="rId30"/>
    <p:sldId id="419" r:id="rId31"/>
    <p:sldId id="308" r:id="rId32"/>
    <p:sldId id="281" r:id="rId33"/>
    <p:sldId id="420" r:id="rId34"/>
    <p:sldId id="421" r:id="rId35"/>
    <p:sldId id="422" r:id="rId36"/>
    <p:sldId id="423" r:id="rId37"/>
    <p:sldId id="287" r:id="rId38"/>
    <p:sldId id="295" r:id="rId39"/>
    <p:sldId id="293" r:id="rId40"/>
    <p:sldId id="288" r:id="rId41"/>
    <p:sldId id="296" r:id="rId42"/>
    <p:sldId id="289" r:id="rId43"/>
    <p:sldId id="290" r:id="rId44"/>
    <p:sldId id="297" r:id="rId45"/>
    <p:sldId id="433" r:id="rId46"/>
    <p:sldId id="271" r:id="rId47"/>
    <p:sldId id="434" r:id="rId48"/>
    <p:sldId id="301" r:id="rId49"/>
    <p:sldId id="400" r:id="rId50"/>
    <p:sldId id="300" r:id="rId51"/>
    <p:sldId id="302" r:id="rId52"/>
    <p:sldId id="303" r:id="rId53"/>
    <p:sldId id="304" r:id="rId54"/>
    <p:sldId id="352" r:id="rId55"/>
    <p:sldId id="353" r:id="rId56"/>
    <p:sldId id="351" r:id="rId57"/>
    <p:sldId id="291" r:id="rId58"/>
    <p:sldId id="439" r:id="rId59"/>
    <p:sldId id="379" r:id="rId60"/>
    <p:sldId id="435" r:id="rId61"/>
    <p:sldId id="436" r:id="rId62"/>
    <p:sldId id="441" r:id="rId63"/>
    <p:sldId id="334" r:id="rId64"/>
    <p:sldId id="338" r:id="rId65"/>
    <p:sldId id="384" r:id="rId66"/>
    <p:sldId id="385" r:id="rId67"/>
    <p:sldId id="386" r:id="rId68"/>
    <p:sldId id="387" r:id="rId69"/>
    <p:sldId id="391" r:id="rId70"/>
    <p:sldId id="339" r:id="rId71"/>
    <p:sldId id="373" r:id="rId72"/>
    <p:sldId id="375" r:id="rId73"/>
    <p:sldId id="376" r:id="rId74"/>
    <p:sldId id="377" r:id="rId75"/>
    <p:sldId id="341" r:id="rId76"/>
    <p:sldId id="370" r:id="rId77"/>
    <p:sldId id="437" r:id="rId78"/>
    <p:sldId id="442" r:id="rId79"/>
    <p:sldId id="401" r:id="rId80"/>
    <p:sldId id="402" r:id="rId81"/>
    <p:sldId id="403" r:id="rId82"/>
    <p:sldId id="380" r:id="rId83"/>
    <p:sldId id="404" r:id="rId84"/>
    <p:sldId id="426" r:id="rId85"/>
    <p:sldId id="427" r:id="rId86"/>
    <p:sldId id="438" r:id="rId87"/>
    <p:sldId id="428" r:id="rId88"/>
    <p:sldId id="429" r:id="rId89"/>
    <p:sldId id="430" r:id="rId90"/>
    <p:sldId id="431" r:id="rId91"/>
    <p:sldId id="432" r:id="rId92"/>
    <p:sldId id="408" r:id="rId93"/>
    <p:sldId id="262"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471"/>
    <p:restoredTop sz="94753"/>
  </p:normalViewPr>
  <p:slideViewPr>
    <p:cSldViewPr snapToGrid="0" snapToObjects="1">
      <p:cViewPr varScale="1">
        <p:scale>
          <a:sx n="103" d="100"/>
          <a:sy n="103" d="100"/>
        </p:scale>
        <p:origin x="176"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grvosku:Documents:networkstud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grvosku:Documents:networkstud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grvosku:Documents:networkstud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Sheet1!$A$15</c:f>
              <c:strCache>
                <c:ptCount val="1"/>
                <c:pt idx="0">
                  <c:v>Thin</c:v>
                </c:pt>
              </c:strCache>
            </c:strRef>
          </c:tx>
          <c:marker>
            <c:symbol val="triangle"/>
            <c:size val="12"/>
          </c:marker>
          <c:cat>
            <c:strRef>
              <c:f>Sheet1!$B$14:$H$14</c:f>
              <c:strCache>
                <c:ptCount val="7"/>
                <c:pt idx="0">
                  <c:v>1K</c:v>
                </c:pt>
                <c:pt idx="1">
                  <c:v>2K</c:v>
                </c:pt>
                <c:pt idx="2">
                  <c:v>4K</c:v>
                </c:pt>
                <c:pt idx="3">
                  <c:v>8K</c:v>
                </c:pt>
                <c:pt idx="4">
                  <c:v>16K</c:v>
                </c:pt>
                <c:pt idx="5">
                  <c:v>32K</c:v>
                </c:pt>
                <c:pt idx="6">
                  <c:v>64K</c:v>
                </c:pt>
              </c:strCache>
            </c:strRef>
          </c:cat>
          <c:val>
            <c:numRef>
              <c:f>Sheet1!$B$15:$H$15</c:f>
              <c:numCache>
                <c:formatCode>General</c:formatCode>
                <c:ptCount val="7"/>
                <c:pt idx="0">
                  <c:v>125.68300000000001</c:v>
                </c:pt>
                <c:pt idx="1">
                  <c:v>132.477</c:v>
                </c:pt>
                <c:pt idx="2">
                  <c:v>140.869</c:v>
                </c:pt>
                <c:pt idx="3">
                  <c:v>132.928</c:v>
                </c:pt>
                <c:pt idx="4">
                  <c:v>139.374</c:v>
                </c:pt>
                <c:pt idx="5">
                  <c:v>140.572</c:v>
                </c:pt>
                <c:pt idx="6">
                  <c:v>144.91399999999999</c:v>
                </c:pt>
              </c:numCache>
            </c:numRef>
          </c:val>
          <c:smooth val="0"/>
          <c:extLst>
            <c:ext xmlns:c16="http://schemas.microsoft.com/office/drawing/2014/chart" uri="{C3380CC4-5D6E-409C-BE32-E72D297353CC}">
              <c16:uniqueId val="{00000000-0EA2-D448-8B9A-4F7E11896C34}"/>
            </c:ext>
          </c:extLst>
        </c:ser>
        <c:ser>
          <c:idx val="1"/>
          <c:order val="1"/>
          <c:tx>
            <c:strRef>
              <c:f>Sheet1!$A$16</c:f>
              <c:strCache>
                <c:ptCount val="1"/>
                <c:pt idx="0">
                  <c:v>Medium</c:v>
                </c:pt>
              </c:strCache>
            </c:strRef>
          </c:tx>
          <c:spPr>
            <a:ln>
              <a:solidFill>
                <a:schemeClr val="accent5">
                  <a:lumMod val="60000"/>
                  <a:lumOff val="40000"/>
                </a:schemeClr>
              </a:solidFill>
            </a:ln>
          </c:spPr>
          <c:marker>
            <c:symbol val="square"/>
            <c:size val="12"/>
            <c:spPr>
              <a:solidFill>
                <a:schemeClr val="accent5">
                  <a:lumMod val="60000"/>
                  <a:lumOff val="40000"/>
                </a:schemeClr>
              </a:solidFill>
              <a:ln>
                <a:solidFill>
                  <a:schemeClr val="accent5">
                    <a:lumMod val="60000"/>
                    <a:lumOff val="40000"/>
                  </a:schemeClr>
                </a:solidFill>
              </a:ln>
            </c:spPr>
          </c:marker>
          <c:cat>
            <c:strRef>
              <c:f>Sheet1!$B$14:$H$14</c:f>
              <c:strCache>
                <c:ptCount val="7"/>
                <c:pt idx="0">
                  <c:v>1K</c:v>
                </c:pt>
                <c:pt idx="1">
                  <c:v>2K</c:v>
                </c:pt>
                <c:pt idx="2">
                  <c:v>4K</c:v>
                </c:pt>
                <c:pt idx="3">
                  <c:v>8K</c:v>
                </c:pt>
                <c:pt idx="4">
                  <c:v>16K</c:v>
                </c:pt>
                <c:pt idx="5">
                  <c:v>32K</c:v>
                </c:pt>
                <c:pt idx="6">
                  <c:v>64K</c:v>
                </c:pt>
              </c:strCache>
            </c:strRef>
          </c:cat>
          <c:val>
            <c:numRef>
              <c:f>Sheet1!$B$16:$H$16</c:f>
              <c:numCache>
                <c:formatCode>General</c:formatCode>
                <c:ptCount val="7"/>
                <c:pt idx="0">
                  <c:v>180.31800000000001</c:v>
                </c:pt>
                <c:pt idx="1">
                  <c:v>191.83799999999999</c:v>
                </c:pt>
                <c:pt idx="2">
                  <c:v>194.27600000000001</c:v>
                </c:pt>
                <c:pt idx="3">
                  <c:v>196.23699999999999</c:v>
                </c:pt>
                <c:pt idx="4">
                  <c:v>205.15</c:v>
                </c:pt>
                <c:pt idx="5">
                  <c:v>202.995</c:v>
                </c:pt>
                <c:pt idx="6">
                  <c:v>204.77699999999999</c:v>
                </c:pt>
              </c:numCache>
            </c:numRef>
          </c:val>
          <c:smooth val="0"/>
          <c:extLst>
            <c:ext xmlns:c16="http://schemas.microsoft.com/office/drawing/2014/chart" uri="{C3380CC4-5D6E-409C-BE32-E72D297353CC}">
              <c16:uniqueId val="{00000001-0EA2-D448-8B9A-4F7E11896C34}"/>
            </c:ext>
          </c:extLst>
        </c:ser>
        <c:ser>
          <c:idx val="2"/>
          <c:order val="2"/>
          <c:tx>
            <c:strRef>
              <c:f>Sheet1!$A$17</c:f>
              <c:strCache>
                <c:ptCount val="1"/>
                <c:pt idx="0">
                  <c:v>Fat</c:v>
                </c:pt>
              </c:strCache>
            </c:strRef>
          </c:tx>
          <c:marker>
            <c:symbol val="circle"/>
            <c:size val="12"/>
          </c:marker>
          <c:cat>
            <c:strRef>
              <c:f>Sheet1!$B$14:$H$14</c:f>
              <c:strCache>
                <c:ptCount val="7"/>
                <c:pt idx="0">
                  <c:v>1K</c:v>
                </c:pt>
                <c:pt idx="1">
                  <c:v>2K</c:v>
                </c:pt>
                <c:pt idx="2">
                  <c:v>4K</c:v>
                </c:pt>
                <c:pt idx="3">
                  <c:v>8K</c:v>
                </c:pt>
                <c:pt idx="4">
                  <c:v>16K</c:v>
                </c:pt>
                <c:pt idx="5">
                  <c:v>32K</c:v>
                </c:pt>
                <c:pt idx="6">
                  <c:v>64K</c:v>
                </c:pt>
              </c:strCache>
            </c:strRef>
          </c:cat>
          <c:val>
            <c:numRef>
              <c:f>Sheet1!$B$17:$H$17</c:f>
              <c:numCache>
                <c:formatCode>General</c:formatCode>
                <c:ptCount val="7"/>
                <c:pt idx="0">
                  <c:v>481.39299999999992</c:v>
                </c:pt>
                <c:pt idx="1">
                  <c:v>550.20899999999995</c:v>
                </c:pt>
                <c:pt idx="2">
                  <c:v>520.17499999999995</c:v>
                </c:pt>
                <c:pt idx="3">
                  <c:v>561.56699999999933</c:v>
                </c:pt>
                <c:pt idx="4">
                  <c:v>548.26099999999997</c:v>
                </c:pt>
                <c:pt idx="5">
                  <c:v>568.26400000000001</c:v>
                </c:pt>
                <c:pt idx="6">
                  <c:v>618.52</c:v>
                </c:pt>
              </c:numCache>
            </c:numRef>
          </c:val>
          <c:smooth val="0"/>
          <c:extLst>
            <c:ext xmlns:c16="http://schemas.microsoft.com/office/drawing/2014/chart" uri="{C3380CC4-5D6E-409C-BE32-E72D297353CC}">
              <c16:uniqueId val="{00000002-0EA2-D448-8B9A-4F7E11896C34}"/>
            </c:ext>
          </c:extLst>
        </c:ser>
        <c:dLbls>
          <c:showLegendKey val="0"/>
          <c:showVal val="0"/>
          <c:showCatName val="0"/>
          <c:showSerName val="0"/>
          <c:showPercent val="0"/>
          <c:showBubbleSize val="0"/>
        </c:dLbls>
        <c:marker val="1"/>
        <c:smooth val="0"/>
        <c:axId val="1447670048"/>
        <c:axId val="1447491712"/>
      </c:lineChart>
      <c:catAx>
        <c:axId val="1447670048"/>
        <c:scaling>
          <c:orientation val="minMax"/>
        </c:scaling>
        <c:delete val="0"/>
        <c:axPos val="b"/>
        <c:title>
          <c:tx>
            <c:rich>
              <a:bodyPr/>
              <a:lstStyle/>
              <a:p>
                <a:pPr>
                  <a:defRPr/>
                </a:pPr>
                <a:r>
                  <a:rPr lang="en-US"/>
                  <a:t>MPI Ranks (1 Rank/Node)</a:t>
                </a:r>
              </a:p>
            </c:rich>
          </c:tx>
          <c:overlay val="0"/>
        </c:title>
        <c:numFmt formatCode="General" sourceLinked="0"/>
        <c:majorTickMark val="out"/>
        <c:minorTickMark val="none"/>
        <c:tickLblPos val="nextTo"/>
        <c:crossAx val="1447491712"/>
        <c:crosses val="autoZero"/>
        <c:auto val="1"/>
        <c:lblAlgn val="ctr"/>
        <c:lblOffset val="100"/>
        <c:noMultiLvlLbl val="0"/>
      </c:catAx>
      <c:valAx>
        <c:axId val="1447491712"/>
        <c:scaling>
          <c:orientation val="minMax"/>
          <c:max val="650"/>
          <c:min val="100"/>
        </c:scaling>
        <c:delete val="0"/>
        <c:axPos val="l"/>
        <c:majorGridlines/>
        <c:title>
          <c:tx>
            <c:rich>
              <a:bodyPr rot="-5400000" vert="horz"/>
              <a:lstStyle/>
              <a:p>
                <a:pPr>
                  <a:defRPr/>
                </a:pPr>
                <a:r>
                  <a:rPr lang="en-US"/>
                  <a:t>Execution time (us)</a:t>
                </a:r>
              </a:p>
            </c:rich>
          </c:tx>
          <c:layout>
            <c:manualLayout>
              <c:xMode val="edge"/>
              <c:yMode val="edge"/>
              <c:x val="7.3099415204678298E-3"/>
              <c:y val="0.126211406962288"/>
            </c:manualLayout>
          </c:layout>
          <c:overlay val="0"/>
        </c:title>
        <c:numFmt formatCode="General" sourceLinked="1"/>
        <c:majorTickMark val="none"/>
        <c:minorTickMark val="none"/>
        <c:tickLblPos val="nextTo"/>
        <c:crossAx val="1447670048"/>
        <c:crosses val="autoZero"/>
        <c:crossBetween val="between"/>
      </c:valAx>
      <c:spPr>
        <a:ln>
          <a:solidFill>
            <a:schemeClr val="accent4"/>
          </a:solidFill>
        </a:ln>
      </c:spPr>
    </c:plotArea>
    <c:legend>
      <c:legendPos val="r"/>
      <c:layout>
        <c:manualLayout>
          <c:xMode val="edge"/>
          <c:yMode val="edge"/>
          <c:x val="0.80991297140489005"/>
          <c:y val="0.22089307915457901"/>
          <c:w val="0.14712391214256099"/>
          <c:h val="0.31742592208868597"/>
        </c:manualLayout>
      </c:layout>
      <c:overlay val="1"/>
      <c:spPr>
        <a:solidFill>
          <a:schemeClr val="bg1"/>
        </a:solidFill>
        <a:ln>
          <a:solidFill>
            <a:schemeClr val="tx1"/>
          </a:solidFill>
        </a:ln>
      </c:spPr>
    </c:legend>
    <c:plotVisOnly val="1"/>
    <c:dispBlanksAs val="gap"/>
    <c:showDLblsOverMax val="0"/>
  </c:chart>
  <c:txPr>
    <a:bodyPr/>
    <a:lstStyle/>
    <a:p>
      <a:pPr>
        <a:defRPr sz="2000">
          <a:latin typeface="Calibri"/>
          <a:cs typeface="Calibr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Sheet1!$A$21</c:f>
              <c:strCache>
                <c:ptCount val="1"/>
                <c:pt idx="0">
                  <c:v>Thin</c:v>
                </c:pt>
              </c:strCache>
            </c:strRef>
          </c:tx>
          <c:marker>
            <c:symbol val="triangle"/>
            <c:size val="12"/>
          </c:marker>
          <c:cat>
            <c:strRef>
              <c:f>Sheet1!$B$20:$H$20</c:f>
              <c:strCache>
                <c:ptCount val="7"/>
                <c:pt idx="0">
                  <c:v>1K</c:v>
                </c:pt>
                <c:pt idx="1">
                  <c:v>2K</c:v>
                </c:pt>
                <c:pt idx="2">
                  <c:v>4K</c:v>
                </c:pt>
                <c:pt idx="3">
                  <c:v>8K</c:v>
                </c:pt>
                <c:pt idx="4">
                  <c:v>16K</c:v>
                </c:pt>
                <c:pt idx="5">
                  <c:v>32K</c:v>
                </c:pt>
                <c:pt idx="6">
                  <c:v>64K</c:v>
                </c:pt>
              </c:strCache>
            </c:strRef>
          </c:cat>
          <c:val>
            <c:numRef>
              <c:f>Sheet1!$B$21:$H$21</c:f>
              <c:numCache>
                <c:formatCode>General</c:formatCode>
                <c:ptCount val="7"/>
                <c:pt idx="0">
                  <c:v>93.122599999999991</c:v>
                </c:pt>
                <c:pt idx="1">
                  <c:v>95.949799999999996</c:v>
                </c:pt>
                <c:pt idx="2">
                  <c:v>98.666600000000003</c:v>
                </c:pt>
                <c:pt idx="3">
                  <c:v>101.553</c:v>
                </c:pt>
                <c:pt idx="4">
                  <c:v>103.416</c:v>
                </c:pt>
                <c:pt idx="5">
                  <c:v>106.21299999999999</c:v>
                </c:pt>
                <c:pt idx="6">
                  <c:v>109.274</c:v>
                </c:pt>
              </c:numCache>
            </c:numRef>
          </c:val>
          <c:smooth val="0"/>
          <c:extLst>
            <c:ext xmlns:c16="http://schemas.microsoft.com/office/drawing/2014/chart" uri="{C3380CC4-5D6E-409C-BE32-E72D297353CC}">
              <c16:uniqueId val="{00000000-1840-7240-93FD-FFACC6495AA3}"/>
            </c:ext>
          </c:extLst>
        </c:ser>
        <c:ser>
          <c:idx val="1"/>
          <c:order val="1"/>
          <c:tx>
            <c:strRef>
              <c:f>Sheet1!$A$22</c:f>
              <c:strCache>
                <c:ptCount val="1"/>
                <c:pt idx="0">
                  <c:v>Medium</c:v>
                </c:pt>
              </c:strCache>
            </c:strRef>
          </c:tx>
          <c:spPr>
            <a:ln>
              <a:solidFill>
                <a:schemeClr val="accent5">
                  <a:lumMod val="60000"/>
                  <a:lumOff val="40000"/>
                </a:schemeClr>
              </a:solidFill>
            </a:ln>
          </c:spPr>
          <c:marker>
            <c:symbol val="square"/>
            <c:size val="12"/>
            <c:spPr>
              <a:solidFill>
                <a:schemeClr val="accent5">
                  <a:lumMod val="60000"/>
                  <a:lumOff val="40000"/>
                </a:schemeClr>
              </a:solidFill>
              <a:ln>
                <a:solidFill>
                  <a:schemeClr val="accent5">
                    <a:lumMod val="60000"/>
                    <a:lumOff val="40000"/>
                  </a:schemeClr>
                </a:solidFill>
              </a:ln>
            </c:spPr>
          </c:marker>
          <c:cat>
            <c:strRef>
              <c:f>Sheet1!$B$20:$H$20</c:f>
              <c:strCache>
                <c:ptCount val="7"/>
                <c:pt idx="0">
                  <c:v>1K</c:v>
                </c:pt>
                <c:pt idx="1">
                  <c:v>2K</c:v>
                </c:pt>
                <c:pt idx="2">
                  <c:v>4K</c:v>
                </c:pt>
                <c:pt idx="3">
                  <c:v>8K</c:v>
                </c:pt>
                <c:pt idx="4">
                  <c:v>16K</c:v>
                </c:pt>
                <c:pt idx="5">
                  <c:v>32K</c:v>
                </c:pt>
                <c:pt idx="6">
                  <c:v>64K</c:v>
                </c:pt>
              </c:strCache>
            </c:strRef>
          </c:cat>
          <c:val>
            <c:numRef>
              <c:f>Sheet1!$B$22:$H$22</c:f>
              <c:numCache>
                <c:formatCode>General</c:formatCode>
                <c:ptCount val="7"/>
                <c:pt idx="0">
                  <c:v>88.992700000000013</c:v>
                </c:pt>
                <c:pt idx="1">
                  <c:v>90.973200000000006</c:v>
                </c:pt>
                <c:pt idx="2">
                  <c:v>93.806200000000004</c:v>
                </c:pt>
                <c:pt idx="3">
                  <c:v>96.481700000000004</c:v>
                </c:pt>
                <c:pt idx="4">
                  <c:v>99.1678</c:v>
                </c:pt>
                <c:pt idx="5">
                  <c:v>101.64400000000001</c:v>
                </c:pt>
                <c:pt idx="6">
                  <c:v>103.753</c:v>
                </c:pt>
              </c:numCache>
            </c:numRef>
          </c:val>
          <c:smooth val="0"/>
          <c:extLst>
            <c:ext xmlns:c16="http://schemas.microsoft.com/office/drawing/2014/chart" uri="{C3380CC4-5D6E-409C-BE32-E72D297353CC}">
              <c16:uniqueId val="{00000001-1840-7240-93FD-FFACC6495AA3}"/>
            </c:ext>
          </c:extLst>
        </c:ser>
        <c:ser>
          <c:idx val="2"/>
          <c:order val="2"/>
          <c:tx>
            <c:strRef>
              <c:f>Sheet1!$A$23</c:f>
              <c:strCache>
                <c:ptCount val="1"/>
                <c:pt idx="0">
                  <c:v>Fat</c:v>
                </c:pt>
              </c:strCache>
            </c:strRef>
          </c:tx>
          <c:marker>
            <c:symbol val="circle"/>
            <c:size val="12"/>
          </c:marker>
          <c:cat>
            <c:strRef>
              <c:f>Sheet1!$B$20:$H$20</c:f>
              <c:strCache>
                <c:ptCount val="7"/>
                <c:pt idx="0">
                  <c:v>1K</c:v>
                </c:pt>
                <c:pt idx="1">
                  <c:v>2K</c:v>
                </c:pt>
                <c:pt idx="2">
                  <c:v>4K</c:v>
                </c:pt>
                <c:pt idx="3">
                  <c:v>8K</c:v>
                </c:pt>
                <c:pt idx="4">
                  <c:v>16K</c:v>
                </c:pt>
                <c:pt idx="5">
                  <c:v>32K</c:v>
                </c:pt>
                <c:pt idx="6">
                  <c:v>64K</c:v>
                </c:pt>
              </c:strCache>
            </c:strRef>
          </c:cat>
          <c:val>
            <c:numRef>
              <c:f>Sheet1!$B$23:$H$23</c:f>
              <c:numCache>
                <c:formatCode>General</c:formatCode>
                <c:ptCount val="7"/>
                <c:pt idx="0">
                  <c:v>145.56800000000001</c:v>
                </c:pt>
                <c:pt idx="1">
                  <c:v>154.11500000000001</c:v>
                </c:pt>
                <c:pt idx="2">
                  <c:v>158.66499999999999</c:v>
                </c:pt>
                <c:pt idx="3">
                  <c:v>176.26499999999999</c:v>
                </c:pt>
                <c:pt idx="4">
                  <c:v>173.023</c:v>
                </c:pt>
                <c:pt idx="5">
                  <c:v>179.505</c:v>
                </c:pt>
                <c:pt idx="6">
                  <c:v>184.96700000000001</c:v>
                </c:pt>
              </c:numCache>
            </c:numRef>
          </c:val>
          <c:smooth val="0"/>
          <c:extLst>
            <c:ext xmlns:c16="http://schemas.microsoft.com/office/drawing/2014/chart" uri="{C3380CC4-5D6E-409C-BE32-E72D297353CC}">
              <c16:uniqueId val="{00000002-1840-7240-93FD-FFACC6495AA3}"/>
            </c:ext>
          </c:extLst>
        </c:ser>
        <c:dLbls>
          <c:showLegendKey val="0"/>
          <c:showVal val="0"/>
          <c:showCatName val="0"/>
          <c:showSerName val="0"/>
          <c:showPercent val="0"/>
          <c:showBubbleSize val="0"/>
        </c:dLbls>
        <c:marker val="1"/>
        <c:smooth val="0"/>
        <c:axId val="1450090816"/>
        <c:axId val="1450098208"/>
      </c:lineChart>
      <c:catAx>
        <c:axId val="1450090816"/>
        <c:scaling>
          <c:orientation val="minMax"/>
        </c:scaling>
        <c:delete val="0"/>
        <c:axPos val="b"/>
        <c:title>
          <c:tx>
            <c:rich>
              <a:bodyPr/>
              <a:lstStyle/>
              <a:p>
                <a:pPr>
                  <a:defRPr/>
                </a:pPr>
                <a:r>
                  <a:rPr lang="en-US" dirty="0"/>
                  <a:t>MPI Ranks</a:t>
                </a:r>
              </a:p>
            </c:rich>
          </c:tx>
          <c:overlay val="0"/>
        </c:title>
        <c:numFmt formatCode="General" sourceLinked="1"/>
        <c:majorTickMark val="out"/>
        <c:minorTickMark val="none"/>
        <c:tickLblPos val="nextTo"/>
        <c:crossAx val="1450098208"/>
        <c:crosses val="autoZero"/>
        <c:auto val="1"/>
        <c:lblAlgn val="ctr"/>
        <c:lblOffset val="100"/>
        <c:noMultiLvlLbl val="0"/>
      </c:catAx>
      <c:valAx>
        <c:axId val="1450098208"/>
        <c:scaling>
          <c:orientation val="minMax"/>
          <c:min val="80"/>
        </c:scaling>
        <c:delete val="0"/>
        <c:axPos val="l"/>
        <c:majorGridlines/>
        <c:title>
          <c:tx>
            <c:rich>
              <a:bodyPr rot="-5400000" vert="horz"/>
              <a:lstStyle/>
              <a:p>
                <a:pPr>
                  <a:defRPr/>
                </a:pPr>
                <a:r>
                  <a:rPr lang="en-US" dirty="0"/>
                  <a:t>Execution time (us)</a:t>
                </a:r>
              </a:p>
            </c:rich>
          </c:tx>
          <c:layout>
            <c:manualLayout>
              <c:xMode val="edge"/>
              <c:yMode val="edge"/>
              <c:x val="1.04790419161677E-2"/>
              <c:y val="0.15883389576303"/>
            </c:manualLayout>
          </c:layout>
          <c:overlay val="0"/>
        </c:title>
        <c:numFmt formatCode="General" sourceLinked="1"/>
        <c:majorTickMark val="none"/>
        <c:minorTickMark val="none"/>
        <c:tickLblPos val="nextTo"/>
        <c:crossAx val="1450090816"/>
        <c:crosses val="autoZero"/>
        <c:crossBetween val="between"/>
      </c:valAx>
      <c:spPr>
        <a:ln>
          <a:solidFill>
            <a:schemeClr val="accent4"/>
          </a:solidFill>
        </a:ln>
      </c:spPr>
    </c:plotArea>
    <c:legend>
      <c:legendPos val="r"/>
      <c:layout>
        <c:manualLayout>
          <c:xMode val="edge"/>
          <c:yMode val="edge"/>
          <c:x val="0.80454135037012597"/>
          <c:y val="0.25124999999999997"/>
          <c:w val="0.150647838181904"/>
          <c:h val="0.287194881889764"/>
        </c:manualLayout>
      </c:layout>
      <c:overlay val="1"/>
      <c:spPr>
        <a:solidFill>
          <a:schemeClr val="bg1"/>
        </a:solidFill>
        <a:ln>
          <a:solidFill>
            <a:schemeClr val="tx1"/>
          </a:solidFill>
        </a:ln>
      </c:spPr>
    </c:legend>
    <c:plotVisOnly val="1"/>
    <c:dispBlanksAs val="gap"/>
    <c:showDLblsOverMax val="0"/>
  </c:chart>
  <c:txPr>
    <a:bodyPr/>
    <a:lstStyle/>
    <a:p>
      <a:pPr>
        <a:defRPr sz="2000">
          <a:latin typeface="Calibri"/>
          <a:cs typeface="Calibri"/>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Sheet1!$A$27</c:f>
              <c:strCache>
                <c:ptCount val="1"/>
                <c:pt idx="0">
                  <c:v>Thin</c:v>
                </c:pt>
              </c:strCache>
            </c:strRef>
          </c:tx>
          <c:marker>
            <c:symbol val="triangle"/>
            <c:size val="12"/>
          </c:marker>
          <c:cat>
            <c:strRef>
              <c:f>Sheet1!$B$26:$H$26</c:f>
              <c:strCache>
                <c:ptCount val="7"/>
                <c:pt idx="0">
                  <c:v>1K</c:v>
                </c:pt>
                <c:pt idx="1">
                  <c:v>2K</c:v>
                </c:pt>
                <c:pt idx="2">
                  <c:v>4K</c:v>
                </c:pt>
                <c:pt idx="3">
                  <c:v>8K</c:v>
                </c:pt>
                <c:pt idx="4">
                  <c:v>16K</c:v>
                </c:pt>
                <c:pt idx="5">
                  <c:v>32K</c:v>
                </c:pt>
                <c:pt idx="6">
                  <c:v>64K</c:v>
                </c:pt>
              </c:strCache>
            </c:strRef>
          </c:cat>
          <c:val>
            <c:numRef>
              <c:f>Sheet1!$B$27:$H$27</c:f>
              <c:numCache>
                <c:formatCode>General</c:formatCode>
                <c:ptCount val="7"/>
                <c:pt idx="0">
                  <c:v>93.011700000000005</c:v>
                </c:pt>
                <c:pt idx="1">
                  <c:v>95.7637</c:v>
                </c:pt>
                <c:pt idx="2">
                  <c:v>98.470699999999994</c:v>
                </c:pt>
                <c:pt idx="3">
                  <c:v>101.349</c:v>
                </c:pt>
                <c:pt idx="4">
                  <c:v>103.355</c:v>
                </c:pt>
                <c:pt idx="5">
                  <c:v>106.146</c:v>
                </c:pt>
                <c:pt idx="6">
                  <c:v>108.967</c:v>
                </c:pt>
              </c:numCache>
            </c:numRef>
          </c:val>
          <c:smooth val="0"/>
          <c:extLst>
            <c:ext xmlns:c16="http://schemas.microsoft.com/office/drawing/2014/chart" uri="{C3380CC4-5D6E-409C-BE32-E72D297353CC}">
              <c16:uniqueId val="{00000000-4963-4D40-960F-1FF865C4DDE6}"/>
            </c:ext>
          </c:extLst>
        </c:ser>
        <c:ser>
          <c:idx val="1"/>
          <c:order val="1"/>
          <c:tx>
            <c:strRef>
              <c:f>Sheet1!$A$28</c:f>
              <c:strCache>
                <c:ptCount val="1"/>
                <c:pt idx="0">
                  <c:v>Medium</c:v>
                </c:pt>
              </c:strCache>
            </c:strRef>
          </c:tx>
          <c:spPr>
            <a:ln>
              <a:solidFill>
                <a:schemeClr val="accent5">
                  <a:lumMod val="60000"/>
                  <a:lumOff val="40000"/>
                </a:schemeClr>
              </a:solidFill>
            </a:ln>
          </c:spPr>
          <c:marker>
            <c:symbol val="square"/>
            <c:size val="12"/>
            <c:spPr>
              <a:solidFill>
                <a:schemeClr val="accent5">
                  <a:lumMod val="60000"/>
                  <a:lumOff val="40000"/>
                </a:schemeClr>
              </a:solidFill>
              <a:ln>
                <a:solidFill>
                  <a:schemeClr val="accent5">
                    <a:lumMod val="60000"/>
                    <a:lumOff val="40000"/>
                  </a:schemeClr>
                </a:solidFill>
              </a:ln>
            </c:spPr>
          </c:marker>
          <c:cat>
            <c:strRef>
              <c:f>Sheet1!$B$26:$H$26</c:f>
              <c:strCache>
                <c:ptCount val="7"/>
                <c:pt idx="0">
                  <c:v>1K</c:v>
                </c:pt>
                <c:pt idx="1">
                  <c:v>2K</c:v>
                </c:pt>
                <c:pt idx="2">
                  <c:v>4K</c:v>
                </c:pt>
                <c:pt idx="3">
                  <c:v>8K</c:v>
                </c:pt>
                <c:pt idx="4">
                  <c:v>16K</c:v>
                </c:pt>
                <c:pt idx="5">
                  <c:v>32K</c:v>
                </c:pt>
                <c:pt idx="6">
                  <c:v>64K</c:v>
                </c:pt>
              </c:strCache>
            </c:strRef>
          </c:cat>
          <c:val>
            <c:numRef>
              <c:f>Sheet1!$B$28:$H$28</c:f>
              <c:numCache>
                <c:formatCode>General</c:formatCode>
                <c:ptCount val="7"/>
                <c:pt idx="0">
                  <c:v>88.965400000000002</c:v>
                </c:pt>
                <c:pt idx="1">
                  <c:v>90.941699999999997</c:v>
                </c:pt>
                <c:pt idx="2">
                  <c:v>93.576499999999982</c:v>
                </c:pt>
                <c:pt idx="3">
                  <c:v>96.407799999999995</c:v>
                </c:pt>
                <c:pt idx="4">
                  <c:v>98.960700000000003</c:v>
                </c:pt>
                <c:pt idx="5">
                  <c:v>101.506</c:v>
                </c:pt>
                <c:pt idx="6">
                  <c:v>103.685</c:v>
                </c:pt>
              </c:numCache>
            </c:numRef>
          </c:val>
          <c:smooth val="0"/>
          <c:extLst>
            <c:ext xmlns:c16="http://schemas.microsoft.com/office/drawing/2014/chart" uri="{C3380CC4-5D6E-409C-BE32-E72D297353CC}">
              <c16:uniqueId val="{00000001-4963-4D40-960F-1FF865C4DDE6}"/>
            </c:ext>
          </c:extLst>
        </c:ser>
        <c:ser>
          <c:idx val="2"/>
          <c:order val="2"/>
          <c:tx>
            <c:strRef>
              <c:f>Sheet1!$A$29</c:f>
              <c:strCache>
                <c:ptCount val="1"/>
                <c:pt idx="0">
                  <c:v>Fat</c:v>
                </c:pt>
              </c:strCache>
            </c:strRef>
          </c:tx>
          <c:marker>
            <c:symbol val="circle"/>
            <c:size val="12"/>
          </c:marker>
          <c:cat>
            <c:strRef>
              <c:f>Sheet1!$B$26:$H$26</c:f>
              <c:strCache>
                <c:ptCount val="7"/>
                <c:pt idx="0">
                  <c:v>1K</c:v>
                </c:pt>
                <c:pt idx="1">
                  <c:v>2K</c:v>
                </c:pt>
                <c:pt idx="2">
                  <c:v>4K</c:v>
                </c:pt>
                <c:pt idx="3">
                  <c:v>8K</c:v>
                </c:pt>
                <c:pt idx="4">
                  <c:v>16K</c:v>
                </c:pt>
                <c:pt idx="5">
                  <c:v>32K</c:v>
                </c:pt>
                <c:pt idx="6">
                  <c:v>64K</c:v>
                </c:pt>
              </c:strCache>
            </c:strRef>
          </c:cat>
          <c:val>
            <c:numRef>
              <c:f>Sheet1!$B$29:$H$29</c:f>
              <c:numCache>
                <c:formatCode>General</c:formatCode>
                <c:ptCount val="7"/>
                <c:pt idx="0">
                  <c:v>96.2941</c:v>
                </c:pt>
                <c:pt idx="1">
                  <c:v>103.938</c:v>
                </c:pt>
                <c:pt idx="2">
                  <c:v>110.84099999999999</c:v>
                </c:pt>
                <c:pt idx="3">
                  <c:v>113.249</c:v>
                </c:pt>
                <c:pt idx="4">
                  <c:v>114.85899999999999</c:v>
                </c:pt>
                <c:pt idx="5">
                  <c:v>118.336</c:v>
                </c:pt>
                <c:pt idx="6">
                  <c:v>121.79900000000001</c:v>
                </c:pt>
              </c:numCache>
            </c:numRef>
          </c:val>
          <c:smooth val="0"/>
          <c:extLst>
            <c:ext xmlns:c16="http://schemas.microsoft.com/office/drawing/2014/chart" uri="{C3380CC4-5D6E-409C-BE32-E72D297353CC}">
              <c16:uniqueId val="{00000002-4963-4D40-960F-1FF865C4DDE6}"/>
            </c:ext>
          </c:extLst>
        </c:ser>
        <c:dLbls>
          <c:showLegendKey val="0"/>
          <c:showVal val="0"/>
          <c:showCatName val="0"/>
          <c:showSerName val="0"/>
          <c:showPercent val="0"/>
          <c:showBubbleSize val="0"/>
        </c:dLbls>
        <c:marker val="1"/>
        <c:smooth val="0"/>
        <c:axId val="1452287392"/>
        <c:axId val="1452294784"/>
      </c:lineChart>
      <c:catAx>
        <c:axId val="1452287392"/>
        <c:scaling>
          <c:orientation val="minMax"/>
        </c:scaling>
        <c:delete val="0"/>
        <c:axPos val="b"/>
        <c:title>
          <c:tx>
            <c:rich>
              <a:bodyPr/>
              <a:lstStyle/>
              <a:p>
                <a:pPr>
                  <a:defRPr/>
                </a:pPr>
                <a:r>
                  <a:rPr lang="en-US" dirty="0"/>
                  <a:t>Ranks</a:t>
                </a:r>
              </a:p>
            </c:rich>
          </c:tx>
          <c:overlay val="0"/>
        </c:title>
        <c:numFmt formatCode="General" sourceLinked="0"/>
        <c:majorTickMark val="out"/>
        <c:minorTickMark val="none"/>
        <c:tickLblPos val="nextTo"/>
        <c:crossAx val="1452294784"/>
        <c:crosses val="autoZero"/>
        <c:auto val="1"/>
        <c:lblAlgn val="ctr"/>
        <c:lblOffset val="100"/>
        <c:noMultiLvlLbl val="0"/>
      </c:catAx>
      <c:valAx>
        <c:axId val="1452294784"/>
        <c:scaling>
          <c:orientation val="minMax"/>
          <c:min val="85"/>
        </c:scaling>
        <c:delete val="0"/>
        <c:axPos val="l"/>
        <c:majorGridlines/>
        <c:title>
          <c:tx>
            <c:rich>
              <a:bodyPr rot="-5400000" vert="horz"/>
              <a:lstStyle/>
              <a:p>
                <a:pPr>
                  <a:defRPr/>
                </a:pPr>
                <a:r>
                  <a:rPr lang="en-US" dirty="0"/>
                  <a:t>Execution time (us)</a:t>
                </a:r>
              </a:p>
            </c:rich>
          </c:tx>
          <c:overlay val="0"/>
        </c:title>
        <c:numFmt formatCode="General" sourceLinked="1"/>
        <c:majorTickMark val="out"/>
        <c:minorTickMark val="none"/>
        <c:tickLblPos val="nextTo"/>
        <c:crossAx val="1452287392"/>
        <c:crosses val="autoZero"/>
        <c:crossBetween val="between"/>
      </c:valAx>
      <c:spPr>
        <a:ln>
          <a:solidFill>
            <a:schemeClr val="bg2">
              <a:lumMod val="50000"/>
            </a:schemeClr>
          </a:solidFill>
        </a:ln>
      </c:spPr>
    </c:plotArea>
    <c:legend>
      <c:legendPos val="r"/>
      <c:layout>
        <c:manualLayout>
          <c:xMode val="edge"/>
          <c:yMode val="edge"/>
          <c:x val="0.15981024331418001"/>
          <c:y val="7.00625E-2"/>
          <c:w val="0.15485398784611401"/>
          <c:h val="0.28234325787401598"/>
        </c:manualLayout>
      </c:layout>
      <c:overlay val="1"/>
      <c:spPr>
        <a:solidFill>
          <a:schemeClr val="bg1"/>
        </a:solidFill>
        <a:ln>
          <a:solidFill>
            <a:schemeClr val="tx1"/>
          </a:solidFill>
        </a:ln>
      </c:spPr>
    </c:legend>
    <c:plotVisOnly val="1"/>
    <c:dispBlanksAs val="gap"/>
    <c:showDLblsOverMax val="0"/>
  </c:chart>
  <c:txPr>
    <a:bodyPr/>
    <a:lstStyle/>
    <a:p>
      <a:pPr>
        <a:defRPr sz="20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7/27/18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Beyond Moore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640088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DOE</a:t>
            </a:r>
            <a:r>
              <a:rPr lang="en-US" baseline="0" dirty="0"/>
              <a:t> and other institutions are making a push in to Beyond Moore Computing. This ranges from new architectures (e.g. neuromorphic inspired computing) to new devices (e.g. </a:t>
            </a:r>
            <a:r>
              <a:rPr lang="en-US" baseline="0" dirty="0" err="1"/>
              <a:t>memristors</a:t>
            </a:r>
            <a:r>
              <a:rPr lang="en-US" baseline="0" dirty="0"/>
              <a:t>)</a:t>
            </a:r>
          </a:p>
          <a:p>
            <a:endParaRPr lang="en-US" baseline="0" dirty="0"/>
          </a:p>
          <a:p>
            <a:r>
              <a:rPr lang="en-US" baseline="0" dirty="0"/>
              <a:t>A critical part of this process is that major changes may be required in all levels of the hardware stack, from the device level, to the circuit, to the system (not to mention software). We are working on building a simulation and modeling environment to allow automatic optimization across the stack using existing optimization tools such as Dakota. More importantly, we will be designing interfaces so that a </a:t>
            </a:r>
            <a:r>
              <a:rPr lang="en-US" baseline="0"/>
              <a:t>common infrastructure can be used by device designers and architects to explore ideas.</a:t>
            </a:r>
            <a:endParaRPr lang="en-US" dirty="0"/>
          </a:p>
        </p:txBody>
      </p:sp>
      <p:sp>
        <p:nvSpPr>
          <p:cNvPr id="4" name="Slide Number Placeholder 3"/>
          <p:cNvSpPr>
            <a:spLocks noGrp="1"/>
          </p:cNvSpPr>
          <p:nvPr>
            <p:ph type="sldNum" sz="quarter" idx="10"/>
          </p:nvPr>
        </p:nvSpPr>
        <p:spPr/>
        <p:txBody>
          <a:bodyPr/>
          <a:lstStyle/>
          <a:p>
            <a:fld id="{D66AF01C-AAA6-9B46-91FE-E2B5DB1F5D25}"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02309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01381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Finish: define subcomponent &amp; module!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587844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Links handle serialization</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21736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still up to date?</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44744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47</a:t>
            </a:fld>
            <a:endParaRPr lang="en-US"/>
          </a:p>
        </p:txBody>
      </p:sp>
    </p:spTree>
    <p:extLst>
      <p:ext uri="{BB962C8B-B14F-4D97-AF65-F5344CB8AC3E}">
        <p14:creationId xmlns:p14="http://schemas.microsoft.com/office/powerpoint/2010/main" val="66906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Made the bins 4 KB wide to prevent the histograms from bloating with too many bins. Also,</a:t>
            </a:r>
            <a:r>
              <a:rPr lang="en-US" baseline="0" dirty="0"/>
              <a:t> the </a:t>
            </a:r>
            <a:r>
              <a:rPr lang="en-US" baseline="0" dirty="0" err="1"/>
              <a:t>pdf</a:t>
            </a:r>
            <a:r>
              <a:rPr lang="en-US" baseline="0" dirty="0"/>
              <a:t> generation and rendering were taking forever when the bins were only 64 B.</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6249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we are looking at physical addresses. There</a:t>
            </a:r>
            <a:r>
              <a:rPr lang="en-US" baseline="0" dirty="0"/>
              <a:t> are no large gaps as with the virtual addresses. Ariel assigns a physical page on use. Therefore all the physical pages seen are actually in use.</a:t>
            </a:r>
            <a:endParaRPr lang="en-US" dirty="0"/>
          </a:p>
        </p:txBody>
      </p:sp>
      <p:sp>
        <p:nvSpPr>
          <p:cNvPr id="4" name="Header Placeholder 3"/>
          <p:cNvSpPr>
            <a:spLocks noGrp="1"/>
          </p:cNvSpPr>
          <p:nvPr>
            <p:ph type="hd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11287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6162094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282288"/>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7565572" cy="5427879"/>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C6EE6362-DD06-1841-A0EB-E9A9003EDBE6}" type="datetime1">
              <a:rPr lang="en-US" smtClean="0"/>
              <a:t>7/27/18</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sp>
        <p:nvSpPr>
          <p:cNvPr id="23" name="TextBox 22"/>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5627"/>
            <a:ext cx="4626429" cy="3084286"/>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4E85AA9C-BF99-5349-9F5D-15E4F0EF223A}" type="datetime1">
              <a:rPr lang="en-US" smtClean="0"/>
              <a:t>7/27/18</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r>
              <a:rPr lang="en-US"/>
              <a:t>SST 8.0 Tutorial</a:t>
            </a:r>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0EF7F634-3727-354B-B27A-3B072E017E6F}" type="datetime1">
              <a:rPr lang="en-US" smtClean="0"/>
              <a:t>7/27/18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19599030-5634-A644-8EF3-C9FF184A3E3D}" type="datetime1">
              <a:rPr lang="en-US" smtClean="0"/>
              <a:t>7/27/18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4BE2EDAF-96EF-884D-9B0C-44E2F43D71B5}" type="datetime1">
              <a:rPr lang="en-US" smtClean="0"/>
              <a:t>7/27/18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SST 8.0 Tutorial</a:t>
            </a:r>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
        <p:nvSpPr>
          <p:cNvPr id="14" name="Text Placeholder 2">
            <a:extLst>
              <a:ext uri="{FF2B5EF4-FFF2-40B4-BE49-F238E27FC236}">
                <a16:creationId xmlns:a16="http://schemas.microsoft.com/office/drawing/2014/main" id="{A1C5B521-0A77-694A-BBA7-67A8D6C1ECB1}"/>
              </a:ext>
            </a:extLst>
          </p:cNvPr>
          <p:cNvSpPr>
            <a:spLocks noGrp="1"/>
          </p:cNvSpPr>
          <p:nvPr>
            <p:ph idx="1"/>
          </p:nvPr>
        </p:nvSpPr>
        <p:spPr>
          <a:xfrm>
            <a:off x="720648" y="1429232"/>
            <a:ext cx="10785552" cy="4663440"/>
          </a:xfrm>
          <a:prstGeom prst="rect">
            <a:avLst/>
          </a:prstGeom>
        </p:spPr>
        <p:txBody>
          <a:bodyPr vert="horz" lIns="0" tIns="45720" rIns="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653A494-7BB5-6E4C-B387-FBD3B9112444}" type="datetime1">
              <a:rPr lang="en-US" smtClean="0"/>
              <a:t>7/27/18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SST 8.0 Tutorial</a:t>
            </a:r>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4B15B61-C356-2A45-B395-D3BCF40A036E}" type="datetime1">
              <a:rPr lang="en-US" smtClean="0"/>
              <a:t>7/27/18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SST 8.0 Tutorial</a:t>
            </a:r>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49DB07B-488C-7C4E-883C-20000EDB98F4}" type="datetime1">
              <a:rPr lang="en-US" smtClean="0"/>
              <a:t>7/27/18</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SST 8.0 Tutorial</a:t>
            </a:r>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56387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sz="2800">
                <a:solidFill>
                  <a:schemeClr val="bg2">
                    <a:lumMod val="25000"/>
                  </a:schemeClr>
                </a:solidFill>
              </a:defRPr>
            </a:lvl1pPr>
          </a:lstStyle>
          <a:p>
            <a:r>
              <a:rPr lang="en-US" dirty="0"/>
              <a:t>CLICK TO EDIT MASTER TITLE STYLE</a:t>
            </a:r>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r>
              <a:rPr lang="en-US"/>
              <a:t>SST 8.0 Tutorial</a:t>
            </a:r>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53561" y="1132499"/>
            <a:ext cx="11084879" cy="5145837"/>
          </a:xfrm>
        </p:spPr>
        <p:txBody>
          <a:bodyPr/>
          <a:lstStyle>
            <a:lvl1pPr marL="91436" indent="-274316" algn="just">
              <a:buFont typeface="Arial" panose="020B0604020202020204" pitchFamily="34" charset="0"/>
              <a:buChar char="•"/>
              <a:defRPr sz="2600">
                <a:solidFill>
                  <a:schemeClr val="tx1"/>
                </a:solidFill>
                <a:latin typeface="Gill Sans MT" panose="020B0502020104020203" pitchFamily="34" charset="77"/>
                <a:cs typeface="Arial" panose="020B0604020202020204" pitchFamily="34" charset="0"/>
              </a:defRPr>
            </a:lvl1pPr>
            <a:lvl2pPr algn="just">
              <a:defRPr sz="2400">
                <a:solidFill>
                  <a:schemeClr val="tx1"/>
                </a:solidFill>
                <a:latin typeface="Gill Sans MT" panose="020B0502020104020203" pitchFamily="34" charset="77"/>
                <a:cs typeface="Arial" panose="020B0604020202020204" pitchFamily="34" charset="0"/>
              </a:defRPr>
            </a:lvl2pPr>
            <a:lvl3pPr algn="just">
              <a:defRPr sz="2200">
                <a:solidFill>
                  <a:schemeClr val="tx1"/>
                </a:solidFill>
                <a:latin typeface="Gill Sans MT" panose="020B0502020104020203" pitchFamily="34" charset="77"/>
                <a:cs typeface="Arial" panose="020B0604020202020204" pitchFamily="34" charset="0"/>
              </a:defRPr>
            </a:lvl3pPr>
            <a:lvl4pPr algn="just">
              <a:defRPr sz="2200">
                <a:solidFill>
                  <a:schemeClr val="tx1"/>
                </a:solidFill>
                <a:latin typeface="Gill Sans MT" panose="020B0502020104020203" pitchFamily="34" charset="77"/>
                <a:cs typeface="Arial" panose="020B0604020202020204" pitchFamily="34" charset="0"/>
              </a:defRPr>
            </a:lvl4pPr>
            <a:lvl5pPr algn="just">
              <a:defRPr sz="2200">
                <a:solidFill>
                  <a:schemeClr val="tx1"/>
                </a:solidFill>
                <a:latin typeface="Gill Sans MT" panose="020B0502020104020203" pitchFamily="34" charset="77"/>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hqprint">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49811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7000"/>
            <a:extLst>
              <a:ext uri="{28A0092B-C50C-407E-A947-70E740481C1C}">
                <a14:useLocalDpi xmlns:a14="http://schemas.microsoft.com/office/drawing/2010/main"/>
              </a:ext>
            </a:extLst>
          </a:blip>
          <a:srcRect/>
          <a:stretch/>
        </p:blipFill>
        <p:spPr>
          <a:xfrm>
            <a:off x="-1" y="-1"/>
            <a:ext cx="7565572" cy="3964403"/>
          </a:xfrm>
          <a:prstGeom prst="rect">
            <a:avLst/>
          </a:prstGeom>
        </p:spPr>
      </p:pic>
      <p:sp>
        <p:nvSpPr>
          <p:cNvPr id="13" name="Rectangle 12"/>
          <p:cNvSpPr/>
          <p:nvPr userDrawn="1"/>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FC575639-06F1-024B-B84F-416CF3A882AA}" type="datetime1">
              <a:rPr lang="en-US" smtClean="0"/>
              <a:t>7/27/18</a:t>
            </a:fld>
            <a:endParaRPr lang="en-US" dirty="0"/>
          </a:p>
        </p:txBody>
      </p:sp>
      <p:sp>
        <p:nvSpPr>
          <p:cNvPr id="5" name="Footer Placeholder 4"/>
          <p:cNvSpPr>
            <a:spLocks noGrp="1"/>
          </p:cNvSpPr>
          <p:nvPr>
            <p:ph type="ftr" sz="quarter" idx="11"/>
          </p:nvPr>
        </p:nvSpPr>
        <p:spPr>
          <a:xfrm>
            <a:off x="7565572" y="6488664"/>
            <a:ext cx="2623459" cy="365125"/>
          </a:xfrm>
        </p:spPr>
        <p:txBody>
          <a:body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4" name="Rectangle 13"/>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700411" y="5010111"/>
            <a:ext cx="2225040" cy="276999"/>
          </a:xfrm>
          <a:prstGeom prst="rect">
            <a:avLst/>
          </a:prstGeom>
          <a:noFill/>
        </p:spPr>
        <p:txBody>
          <a:bodyPr wrap="square" rtlCol="0">
            <a:spAutoFit/>
          </a:bodyPr>
          <a:lstStyle/>
          <a:p>
            <a:r>
              <a:rPr lang="en-US" sz="1200" b="0" i="1" spc="300"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337762" y="5618701"/>
            <a:ext cx="562539"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399371" y="5587028"/>
            <a:ext cx="776320" cy="195373"/>
          </a:xfrm>
          <a:prstGeom prst="rect">
            <a:avLst/>
          </a:prstGeom>
        </p:spPr>
      </p:pic>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sp>
        <p:nvSpPr>
          <p:cNvPr id="24" name="TextBox 23"/>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bg1"/>
                </a:solidFill>
                <a:effectLst/>
                <a:latin typeface="+mn-lt"/>
                <a:ea typeface="+mn-ea"/>
                <a:cs typeface="+mn-cs"/>
              </a:rPr>
              <a:t>Sandia National Laboratories is a </a:t>
            </a:r>
            <a:r>
              <a:rPr lang="en-US" sz="600" b="0" i="0" kern="1200" dirty="0" err="1">
                <a:solidFill>
                  <a:schemeClr val="bg1"/>
                </a:solidFill>
                <a:effectLst/>
                <a:latin typeface="+mn-lt"/>
                <a:ea typeface="+mn-ea"/>
                <a:cs typeface="+mn-cs"/>
              </a:rPr>
              <a:t>multimission</a:t>
            </a:r>
            <a:r>
              <a:rPr lang="en-US" sz="60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339E3AA1-0EA6-8F42-A180-3432E94DD507}" type="datetime1">
              <a:rPr lang="en-US" smtClean="0"/>
              <a:t>7/27/18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42000"/>
            <a:extLst>
              <a:ext uri="{28A0092B-C50C-407E-A947-70E740481C1C}">
                <a14:useLocalDpi xmlns:a14="http://schemas.microsoft.com/office/drawing/2010/main"/>
              </a:ext>
            </a:extLst>
          </a:blip>
          <a:srcRect b="-2122"/>
          <a:stretch/>
        </p:blipFill>
        <p:spPr>
          <a:xfrm>
            <a:off x="0" y="0"/>
            <a:ext cx="12192000" cy="5547360"/>
          </a:xfrm>
          <a:prstGeom prst="rect">
            <a:avLst/>
          </a:prstGeom>
        </p:spPr>
      </p:pic>
      <p:sp>
        <p:nvSpPr>
          <p:cNvPr id="13" name="Rectangle 12"/>
          <p:cNvSpPr/>
          <p:nvPr userDrawn="1"/>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488664"/>
            <a:ext cx="724296" cy="365125"/>
          </a:xfrm>
        </p:spPr>
        <p:txBody>
          <a:bodyPr/>
          <a:lstStyle/>
          <a:p>
            <a:fld id="{B01410E4-E5FA-9541-9FCC-DE526FA342C8}" type="datetime1">
              <a:rPr lang="en-US" smtClean="0"/>
              <a:t>7/27/18</a:t>
            </a:fld>
            <a:endParaRPr lang="en-US" dirty="0"/>
          </a:p>
        </p:txBody>
      </p:sp>
      <p:sp>
        <p:nvSpPr>
          <p:cNvPr id="5" name="Footer Placeholder 4"/>
          <p:cNvSpPr>
            <a:spLocks noGrp="1"/>
          </p:cNvSpPr>
          <p:nvPr>
            <p:ph type="ftr" sz="quarter" idx="11"/>
          </p:nvPr>
        </p:nvSpPr>
        <p:spPr>
          <a:xfrm>
            <a:off x="3927565" y="6488664"/>
            <a:ext cx="2623459" cy="365125"/>
          </a:xfrm>
        </p:spPr>
        <p:txBody>
          <a:bodyPr/>
          <a:lstStyle/>
          <a:p>
            <a:r>
              <a:rPr lang="en-US"/>
              <a:t>SST 8.0 Tutorial</a:t>
            </a:r>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CD3E3-084D-0945-8C50-8D8A5143432C}" type="datetime1">
              <a:rPr lang="en-US" smtClean="0"/>
              <a:t>7/27/18</a:t>
            </a:fld>
            <a:endParaRPr lang="en-US" dirty="0"/>
          </a:p>
        </p:txBody>
      </p:sp>
      <p:sp>
        <p:nvSpPr>
          <p:cNvPr id="5" name="Footer Placeholder 4"/>
          <p:cNvSpPr>
            <a:spLocks noGrp="1"/>
          </p:cNvSpPr>
          <p:nvPr>
            <p:ph type="ftr" sz="quarter" idx="11"/>
          </p:nvPr>
        </p:nvSpPr>
        <p:spPr/>
        <p:txBody>
          <a:bodyPr/>
          <a:lstStyle/>
          <a:p>
            <a:r>
              <a:rPr lang="en-US"/>
              <a:t>SST 8.0 Tutorial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3AC4EF6-FE16-744D-BF94-F1D3EDA58009}" type="datetime1">
              <a:rPr lang="en-US" smtClean="0"/>
              <a:t>7/27/18</a:t>
            </a:fld>
            <a:endParaRPr lang="en-US" dirty="0"/>
          </a:p>
        </p:txBody>
      </p:sp>
      <p:sp>
        <p:nvSpPr>
          <p:cNvPr id="4" name="Footer Placeholder 3"/>
          <p:cNvSpPr>
            <a:spLocks noGrp="1"/>
          </p:cNvSpPr>
          <p:nvPr>
            <p:ph type="ftr" sz="quarter" idx="11"/>
          </p:nvPr>
        </p:nvSpPr>
        <p:spPr/>
        <p:txBody>
          <a:bodyPr/>
          <a:lstStyle/>
          <a:p>
            <a:r>
              <a:rPr lang="en-US"/>
              <a:t>SST 8.0 Tutorial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409CF9-9EE7-1E4C-A21C-9FE2C47F922D}" type="datetime1">
              <a:rPr lang="en-US" smtClean="0"/>
              <a:t>7/27/18</a:t>
            </a:fld>
            <a:endParaRPr lang="en-US" dirty="0"/>
          </a:p>
        </p:txBody>
      </p:sp>
      <p:sp>
        <p:nvSpPr>
          <p:cNvPr id="4" name="Footer Placeholder 3"/>
          <p:cNvSpPr>
            <a:spLocks noGrp="1"/>
          </p:cNvSpPr>
          <p:nvPr>
            <p:ph type="ftr" sz="quarter" idx="11"/>
          </p:nvPr>
        </p:nvSpPr>
        <p:spPr/>
        <p:txBody>
          <a:bodyPr/>
          <a:lstStyle/>
          <a:p>
            <a:r>
              <a:rPr lang="en-US"/>
              <a:t>SST 8.0 Tutorial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FA357C-78A3-2B44-BA77-D66E19F944B4}" type="datetime1">
              <a:rPr lang="en-US" smtClean="0"/>
              <a:t>7/27/18</a:t>
            </a:fld>
            <a:endParaRPr lang="en-US" dirty="0"/>
          </a:p>
        </p:txBody>
      </p:sp>
      <p:sp>
        <p:nvSpPr>
          <p:cNvPr id="4" name="Footer Placeholder 3"/>
          <p:cNvSpPr>
            <a:spLocks noGrp="1"/>
          </p:cNvSpPr>
          <p:nvPr>
            <p:ph type="ftr" sz="quarter" idx="11"/>
          </p:nvPr>
        </p:nvSpPr>
        <p:spPr/>
        <p:txBody>
          <a:bodyPr/>
          <a:lstStyle/>
          <a:p>
            <a:r>
              <a:rPr lang="en-US"/>
              <a:t>SST 8.0 Tutorial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D81A33A8-ADE5-8242-B7A8-0D1BCA19990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288" r="-3731"/>
          <a:stretch/>
        </p:blipFill>
        <p:spPr>
          <a:xfrm>
            <a:off x="5122750" y="2975385"/>
            <a:ext cx="2042137" cy="790816"/>
          </a:xfrm>
          <a:prstGeom prst="rect">
            <a:avLst/>
          </a:prstGeom>
        </p:spPr>
      </p:pic>
    </p:spTree>
    <p:extLst>
      <p:ext uri="{BB962C8B-B14F-4D97-AF65-F5344CB8AC3E}">
        <p14:creationId xmlns:p14="http://schemas.microsoft.com/office/powerpoint/2010/main" val="177748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6A9B190C-7C08-A54B-AD93-F608479884EE}" type="datetime1">
              <a:rPr lang="en-US" smtClean="0"/>
              <a:t>7/27/18</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r>
              <a:rPr lang="en-US"/>
              <a:t>SST 8.0 Tutorial</a:t>
            </a:r>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2"/>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720648" y="1429233"/>
            <a:ext cx="10785552" cy="4666767"/>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8D7122DD-792C-3340-897D-BE45D1EE050F}" type="datetime1">
              <a:rPr lang="en-US" smtClean="0"/>
              <a:t>7/27/18</a:t>
            </a:fld>
            <a:endParaRPr lang="en-US" dirty="0"/>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SST 8.0 Tutorial</a:t>
            </a:r>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2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6" r:id="rId2"/>
    <p:sldLayoutId id="2147483664" r:id="rId3"/>
    <p:sldLayoutId id="2147483667" r:id="rId4"/>
    <p:sldLayoutId id="2147483660" r:id="rId5"/>
    <p:sldLayoutId id="2147483654" r:id="rId6"/>
    <p:sldLayoutId id="2147483661" r:id="rId7"/>
    <p:sldLayoutId id="2147483671" r:id="rId8"/>
    <p:sldLayoutId id="2147483651" r:id="rId9"/>
    <p:sldLayoutId id="2147483668" r:id="rId10"/>
    <p:sldLayoutId id="2147483665" r:id="rId11"/>
    <p:sldLayoutId id="2147483669" r:id="rId12"/>
    <p:sldLayoutId id="2147483655" r:id="rId13"/>
    <p:sldLayoutId id="2147483662" r:id="rId14"/>
    <p:sldLayoutId id="2147483663" r:id="rId15"/>
    <p:sldLayoutId id="2147483670" r:id="rId16"/>
    <p:sldLayoutId id="21474836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4" rtl="0" eaLnBrk="1" latinLnBrk="0" hangingPunct="1">
        <a:lnSpc>
          <a:spcPct val="85000"/>
        </a:lnSpc>
        <a:spcBef>
          <a:spcPct val="0"/>
        </a:spcBef>
        <a:buNone/>
        <a:defRPr sz="2800" b="0" i="0" kern="1200" spc="100" baseline="0">
          <a:solidFill>
            <a:schemeClr val="bg1"/>
          </a:solidFill>
          <a:latin typeface="Gill Sans MT" charset="0"/>
          <a:ea typeface="Gill Sans MT" charset="0"/>
          <a:cs typeface="Gill Sans MT" charset="0"/>
        </a:defRPr>
      </a:lvl1pPr>
    </p:titleStyle>
    <p:body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bg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stsimulator" TargetMode="External"/><Relationship Id="rId2" Type="http://schemas.openxmlformats.org/officeDocument/2006/relationships/hyperlink" Target="http://www.sst-simulator.org/" TargetMode="Externa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hyperlink" Target="http://www.sst-simulator.org/"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hyperlink" Target="http://sst-simulator.org/SSTPages/SSTBuildAndInstall8dot0dot0SeriesDetailedBuildInstructions/" TargetMode="External"/><Relationship Id="rId3" Type="http://schemas.openxmlformats.org/officeDocument/2006/relationships/hyperlink" Target="https://github.com/sstsimulator" TargetMode="External"/><Relationship Id="rId7" Type="http://schemas.openxmlformats.org/officeDocument/2006/relationships/hyperlink" Target="http://sst-simulator.org/SSTPages/SSTBuildAndInstall8dot0dot0SeriesQuickStart/" TargetMode="External"/><Relationship Id="rId2" Type="http://schemas.openxmlformats.org/officeDocument/2006/relationships/hyperlink" Target="http://www.sst-simulator.org/" TargetMode="External"/><Relationship Id="rId1" Type="http://schemas.openxmlformats.org/officeDocument/2006/relationships/slideLayout" Target="../slideLayouts/slideLayout13.xml"/><Relationship Id="rId6" Type="http://schemas.openxmlformats.org/officeDocument/2006/relationships/hyperlink" Target="http://sst-simulator.org/SSTPages/SSTTopDocDeveloperInfo/" TargetMode="External"/><Relationship Id="rId5" Type="http://schemas.openxmlformats.org/officeDocument/2006/relationships/hyperlink" Target="http://sst-simulator.org/SSTDoxygen/8.0.0_docs/html/" TargetMode="External"/><Relationship Id="rId4" Type="http://schemas.openxmlformats.org/officeDocument/2006/relationships/hyperlink" Target="http://sst-simulator.org/SSTPages/SSTUserPythonFileForma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www.sst-simulator.org/"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6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gif"/></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3.emf"/><Relationship Id="rId4" Type="http://schemas.openxmlformats.org/officeDocument/2006/relationships/image" Target="../media/image52.emf"/></Relationships>
</file>

<file path=ppt/slides/_rels/slide8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a:t>The Structural Simulation Toolkit (SST)</a:t>
            </a:r>
            <a:endParaRPr lang="en-US" dirty="0"/>
          </a:p>
        </p:txBody>
      </p:sp>
      <p:sp>
        <p:nvSpPr>
          <p:cNvPr id="15" name="Subtitle 14"/>
          <p:cNvSpPr>
            <a:spLocks noGrp="1"/>
          </p:cNvSpPr>
          <p:nvPr>
            <p:ph type="subTitle" idx="1"/>
          </p:nvPr>
        </p:nvSpPr>
        <p:spPr/>
        <p:txBody>
          <a:bodyPr/>
          <a:lstStyle/>
          <a:p>
            <a:r>
              <a:rPr lang="en-US"/>
              <a:t>The SST Team</a:t>
            </a:r>
            <a:endParaRPr lang="en-US" dirty="0"/>
          </a:p>
        </p:txBody>
      </p:sp>
      <p:sp>
        <p:nvSpPr>
          <p:cNvPr id="8" name="Footer Placeholder 7">
            <a:extLst>
              <a:ext uri="{FF2B5EF4-FFF2-40B4-BE49-F238E27FC236}">
                <a16:creationId xmlns:a16="http://schemas.microsoft.com/office/drawing/2014/main" id="{1A90DCDF-F96F-3244-AC40-A092755967A5}"/>
              </a:ext>
            </a:extLst>
          </p:cNvPr>
          <p:cNvSpPr>
            <a:spLocks noGrp="1"/>
          </p:cNvSpPr>
          <p:nvPr>
            <p:ph type="ftr" sz="quarter" idx="11"/>
          </p:nvPr>
        </p:nvSpPr>
        <p:spPr/>
        <p:txBody>
          <a:bodyPr/>
          <a:lstStyle/>
          <a:p>
            <a:r>
              <a:rPr lang="en-US"/>
              <a:t>SST 8.0 Tutorial</a:t>
            </a:r>
            <a:endParaRPr lang="en-US" dirty="0"/>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pPr/>
              <a:t>1</a:t>
            </a:fld>
            <a:endParaRPr lang="en-US" dirty="0"/>
          </a:p>
        </p:txBody>
      </p:sp>
      <p:sp>
        <p:nvSpPr>
          <p:cNvPr id="6" name="TextBox 5">
            <a:extLst>
              <a:ext uri="{FF2B5EF4-FFF2-40B4-BE49-F238E27FC236}">
                <a16:creationId xmlns:a16="http://schemas.microsoft.com/office/drawing/2014/main" id="{6B9A5427-B463-E44F-994F-655B3A37787F}"/>
              </a:ext>
            </a:extLst>
          </p:cNvPr>
          <p:cNvSpPr txBox="1"/>
          <p:nvPr/>
        </p:nvSpPr>
        <p:spPr>
          <a:xfrm>
            <a:off x="5428013" y="6488668"/>
            <a:ext cx="2137559" cy="369332"/>
          </a:xfrm>
          <a:prstGeom prst="rect">
            <a:avLst/>
          </a:prstGeom>
          <a:noFill/>
        </p:spPr>
        <p:txBody>
          <a:bodyPr wrap="square" rtlCol="0">
            <a:spAutoFit/>
          </a:bodyPr>
          <a:lstStyle/>
          <a:p>
            <a:r>
              <a:rPr lang="en-US" dirty="0"/>
              <a:t>SAND2018-8899 TR</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SST: A Framework for Parallel Simulation</a:t>
            </a:r>
          </a:p>
        </p:txBody>
      </p:sp>
      <p:sp>
        <p:nvSpPr>
          <p:cNvPr id="5" name="Subtitle 4">
            <a:extLst>
              <a:ext uri="{FF2B5EF4-FFF2-40B4-BE49-F238E27FC236}">
                <a16:creationId xmlns:a16="http://schemas.microsoft.com/office/drawing/2014/main" id="{502CF570-DEC0-3148-8514-4BD66B45E7C0}"/>
              </a:ext>
            </a:extLst>
          </p:cNvPr>
          <p:cNvSpPr>
            <a:spLocks noGrp="1"/>
          </p:cNvSpPr>
          <p:nvPr>
            <p:ph type="subTitle" idx="1"/>
          </p:nvPr>
        </p:nvSpPr>
        <p:spPr/>
        <p:txBody>
          <a:bodyPr/>
          <a:lstStyle/>
          <a:p>
            <a:r>
              <a:rPr lang="en-US" dirty="0"/>
              <a:t>High-Level View</a:t>
            </a:r>
          </a:p>
        </p:txBody>
      </p:sp>
      <p:sp>
        <p:nvSpPr>
          <p:cNvPr id="3" name="Footer Placeholder 2">
            <a:extLst>
              <a:ext uri="{FF2B5EF4-FFF2-40B4-BE49-F238E27FC236}">
                <a16:creationId xmlns:a16="http://schemas.microsoft.com/office/drawing/2014/main" id="{127C296E-B959-BD42-AD6E-1B6E27E61FEB}"/>
              </a:ext>
            </a:extLst>
          </p:cNvPr>
          <p:cNvSpPr>
            <a:spLocks noGrp="1"/>
          </p:cNvSpPr>
          <p:nvPr>
            <p:ph type="ftr" sz="quarter" idx="11"/>
          </p:nvPr>
        </p:nvSpPr>
        <p:spPr/>
        <p:txBody>
          <a:bodyPr/>
          <a:lstStyle/>
          <a:p>
            <a:r>
              <a:rPr lang="en-US"/>
              <a:t>SST 8.0 Tutorial</a:t>
            </a:r>
            <a:endParaRPr lang="en-US" dirty="0"/>
          </a:p>
        </p:txBody>
      </p:sp>
      <p:sp>
        <p:nvSpPr>
          <p:cNvPr id="6" name="Slide Number Placeholder 5"/>
          <p:cNvSpPr>
            <a:spLocks noGrp="1"/>
          </p:cNvSpPr>
          <p:nvPr>
            <p:ph type="sldNum" sz="quarter" idx="12"/>
          </p:nvPr>
        </p:nvSpPr>
        <p:spPr/>
        <p:txBody>
          <a:bodyPr/>
          <a:lstStyle/>
          <a:p>
            <a:fld id="{A5E55A7B-7854-E145-92D9-B491DF4BAE2D}" type="slidenum">
              <a:rPr lang="en-US" smtClean="0"/>
              <a:pPr/>
              <a:t>10</a:t>
            </a:fld>
            <a:endParaRPr lang="en-US"/>
          </a:p>
        </p:txBody>
      </p:sp>
    </p:spTree>
    <p:extLst>
      <p:ext uri="{BB962C8B-B14F-4D97-AF65-F5344CB8AC3E}">
        <p14:creationId xmlns:p14="http://schemas.microsoft.com/office/powerpoint/2010/main" val="157722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F04F70-9D9D-1D41-A496-0B0CF543311F}"/>
              </a:ext>
            </a:extLst>
          </p:cNvPr>
          <p:cNvSpPr>
            <a:spLocks noGrp="1"/>
          </p:cNvSpPr>
          <p:nvPr>
            <p:ph type="title"/>
          </p:nvPr>
        </p:nvSpPr>
        <p:spPr/>
        <p:txBody>
          <a:bodyPr/>
          <a:lstStyle/>
          <a:p>
            <a:r>
              <a:rPr lang="en-US"/>
              <a:t>SST Building Blocks</a:t>
            </a:r>
            <a:endParaRPr lang="en-US" dirty="0"/>
          </a:p>
        </p:txBody>
      </p:sp>
      <p:sp>
        <p:nvSpPr>
          <p:cNvPr id="4" name="Footer Placeholder 3">
            <a:extLst>
              <a:ext uri="{FF2B5EF4-FFF2-40B4-BE49-F238E27FC236}">
                <a16:creationId xmlns:a16="http://schemas.microsoft.com/office/drawing/2014/main" id="{7B870853-9628-2D43-882E-BD45DD4FEE4C}"/>
              </a:ext>
            </a:extLst>
          </p:cNvPr>
          <p:cNvSpPr>
            <a:spLocks noGrp="1"/>
          </p:cNvSpPr>
          <p:nvPr>
            <p:ph type="ftr" sz="quarter" idx="3"/>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30F2E9B4-7313-4649-A1A9-D68216E2703D}"/>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7" name="Content Placeholder 6">
            <a:extLst>
              <a:ext uri="{FF2B5EF4-FFF2-40B4-BE49-F238E27FC236}">
                <a16:creationId xmlns:a16="http://schemas.microsoft.com/office/drawing/2014/main" id="{73FA0D63-450B-8542-9794-462954172AB0}"/>
              </a:ext>
            </a:extLst>
          </p:cNvPr>
          <p:cNvSpPr>
            <a:spLocks noGrp="1"/>
          </p:cNvSpPr>
          <p:nvPr>
            <p:ph idx="1"/>
          </p:nvPr>
        </p:nvSpPr>
        <p:spPr/>
        <p:txBody>
          <a:bodyPr/>
          <a:lstStyle/>
          <a:p>
            <a:r>
              <a:rPr lang="en-US" dirty="0"/>
              <a:t>SST simulations are comprised of </a:t>
            </a:r>
            <a:r>
              <a:rPr lang="en-US" b="1" dirty="0">
                <a:solidFill>
                  <a:schemeClr val="accent3"/>
                </a:solidFill>
              </a:rPr>
              <a:t>components</a:t>
            </a:r>
            <a:r>
              <a:rPr lang="en-US" dirty="0"/>
              <a:t> connected by </a:t>
            </a:r>
            <a:r>
              <a:rPr lang="en-US" b="1" dirty="0">
                <a:solidFill>
                  <a:schemeClr val="accent3"/>
                </a:solidFill>
              </a:rPr>
              <a:t>links</a:t>
            </a:r>
          </a:p>
          <a:p>
            <a:r>
              <a:rPr lang="en-US" dirty="0"/>
              <a:t>Components communicate by sending </a:t>
            </a:r>
            <a:r>
              <a:rPr lang="en-US" b="1" dirty="0">
                <a:solidFill>
                  <a:schemeClr val="accent3"/>
                </a:solidFill>
              </a:rPr>
              <a:t>events</a:t>
            </a:r>
            <a:r>
              <a:rPr lang="en-US" dirty="0"/>
              <a:t> over the links</a:t>
            </a:r>
          </a:p>
          <a:p>
            <a:pPr lvl="1"/>
            <a:r>
              <a:rPr lang="en-US" dirty="0"/>
              <a:t>Every link has a minimum (non-zero) latency</a:t>
            </a:r>
          </a:p>
          <a:p>
            <a:pPr lvl="1"/>
            <a:r>
              <a:rPr lang="en-US" dirty="0"/>
              <a:t>Components define </a:t>
            </a:r>
            <a:r>
              <a:rPr lang="en-US" b="1" dirty="0">
                <a:solidFill>
                  <a:schemeClr val="accent3"/>
                </a:solidFill>
              </a:rPr>
              <a:t>ports</a:t>
            </a:r>
            <a:r>
              <a:rPr lang="en-US" dirty="0"/>
              <a:t> which are valid connection points for a link</a:t>
            </a:r>
          </a:p>
          <a:p>
            <a:r>
              <a:rPr lang="en-US" dirty="0"/>
              <a:t>Components can use </a:t>
            </a:r>
            <a:r>
              <a:rPr lang="en-US" b="1" dirty="0" err="1">
                <a:solidFill>
                  <a:schemeClr val="accent3"/>
                </a:solidFill>
              </a:rPr>
              <a:t>subComponents</a:t>
            </a:r>
            <a:r>
              <a:rPr lang="en-US" dirty="0"/>
              <a:t> and </a:t>
            </a:r>
            <a:r>
              <a:rPr lang="en-US" b="1" dirty="0">
                <a:solidFill>
                  <a:schemeClr val="accent3"/>
                </a:solidFill>
              </a:rPr>
              <a:t>modules</a:t>
            </a:r>
            <a:r>
              <a:rPr lang="en-US" dirty="0"/>
              <a:t> for extra functionality</a:t>
            </a:r>
          </a:p>
          <a:p>
            <a:endParaRPr lang="en-US" dirty="0"/>
          </a:p>
        </p:txBody>
      </p:sp>
      <p:grpSp>
        <p:nvGrpSpPr>
          <p:cNvPr id="8" name="Group 7">
            <a:extLst>
              <a:ext uri="{FF2B5EF4-FFF2-40B4-BE49-F238E27FC236}">
                <a16:creationId xmlns:a16="http://schemas.microsoft.com/office/drawing/2014/main" id="{7B362ECC-A53E-7C45-8C26-69FF3DD5E9F7}"/>
              </a:ext>
            </a:extLst>
          </p:cNvPr>
          <p:cNvGrpSpPr/>
          <p:nvPr/>
        </p:nvGrpSpPr>
        <p:grpSpPr>
          <a:xfrm>
            <a:off x="3174460" y="3820846"/>
            <a:ext cx="5150775" cy="2614124"/>
            <a:chOff x="3835398" y="1271081"/>
            <a:chExt cx="5150774" cy="2614124"/>
          </a:xfrm>
        </p:grpSpPr>
        <p:sp>
          <p:nvSpPr>
            <p:cNvPr id="9" name="Rectangle 8">
              <a:extLst>
                <a:ext uri="{FF2B5EF4-FFF2-40B4-BE49-F238E27FC236}">
                  <a16:creationId xmlns:a16="http://schemas.microsoft.com/office/drawing/2014/main" id="{82D945AB-970D-6F4F-A947-80A39DCC9160}"/>
                </a:ext>
              </a:extLst>
            </p:cNvPr>
            <p:cNvSpPr/>
            <p:nvPr/>
          </p:nvSpPr>
          <p:spPr>
            <a:xfrm>
              <a:off x="3835398" y="1288012"/>
              <a:ext cx="1042416" cy="743991"/>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a:t>Core</a:t>
              </a:r>
            </a:p>
          </p:txBody>
        </p:sp>
        <p:sp>
          <p:nvSpPr>
            <p:cNvPr id="10" name="Rectangle 9">
              <a:extLst>
                <a:ext uri="{FF2B5EF4-FFF2-40B4-BE49-F238E27FC236}">
                  <a16:creationId xmlns:a16="http://schemas.microsoft.com/office/drawing/2014/main" id="{1EF2E0C5-9590-E74C-A810-49D4A6754E56}"/>
                </a:ext>
              </a:extLst>
            </p:cNvPr>
            <p:cNvSpPr/>
            <p:nvPr/>
          </p:nvSpPr>
          <p:spPr>
            <a:xfrm>
              <a:off x="5889577" y="1288012"/>
              <a:ext cx="1042416" cy="74980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a:t>Cache</a:t>
              </a:r>
            </a:p>
          </p:txBody>
        </p:sp>
        <p:sp>
          <p:nvSpPr>
            <p:cNvPr id="11" name="Rectangle 10">
              <a:extLst>
                <a:ext uri="{FF2B5EF4-FFF2-40B4-BE49-F238E27FC236}">
                  <a16:creationId xmlns:a16="http://schemas.microsoft.com/office/drawing/2014/main" id="{0FA69C6F-9310-7D49-AC8D-533A968030F2}"/>
                </a:ext>
              </a:extLst>
            </p:cNvPr>
            <p:cNvSpPr/>
            <p:nvPr/>
          </p:nvSpPr>
          <p:spPr>
            <a:xfrm>
              <a:off x="3835399" y="3082937"/>
              <a:ext cx="1042416" cy="74980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a:t>Core</a:t>
              </a:r>
            </a:p>
          </p:txBody>
        </p:sp>
        <p:sp>
          <p:nvSpPr>
            <p:cNvPr id="12" name="Rectangle 11">
              <a:extLst>
                <a:ext uri="{FF2B5EF4-FFF2-40B4-BE49-F238E27FC236}">
                  <a16:creationId xmlns:a16="http://schemas.microsoft.com/office/drawing/2014/main" id="{DFDC3F14-C608-4746-A44B-93E154B8A7DA}"/>
                </a:ext>
              </a:extLst>
            </p:cNvPr>
            <p:cNvSpPr/>
            <p:nvPr/>
          </p:nvSpPr>
          <p:spPr>
            <a:xfrm>
              <a:off x="5889577" y="3082937"/>
              <a:ext cx="1042416" cy="74980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a:t>Cache</a:t>
              </a:r>
            </a:p>
          </p:txBody>
        </p:sp>
        <p:sp>
          <p:nvSpPr>
            <p:cNvPr id="13" name="Rectangle 12">
              <a:extLst>
                <a:ext uri="{FF2B5EF4-FFF2-40B4-BE49-F238E27FC236}">
                  <a16:creationId xmlns:a16="http://schemas.microsoft.com/office/drawing/2014/main" id="{5A0BAEB2-5B2A-214C-AC35-FD3DF486E4C7}"/>
                </a:ext>
              </a:extLst>
            </p:cNvPr>
            <p:cNvSpPr/>
            <p:nvPr/>
          </p:nvSpPr>
          <p:spPr>
            <a:xfrm>
              <a:off x="7943756" y="1288012"/>
              <a:ext cx="1042416" cy="74980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err="1"/>
                <a:t>NoC</a:t>
              </a:r>
              <a:r>
                <a:rPr lang="en-US" sz="1200" i="1" dirty="0"/>
                <a:t> Router</a:t>
              </a:r>
            </a:p>
          </p:txBody>
        </p:sp>
        <p:sp>
          <p:nvSpPr>
            <p:cNvPr id="14" name="Rectangle 13">
              <a:extLst>
                <a:ext uri="{FF2B5EF4-FFF2-40B4-BE49-F238E27FC236}">
                  <a16:creationId xmlns:a16="http://schemas.microsoft.com/office/drawing/2014/main" id="{82E2715A-EC63-5042-9701-30FD3CF1C025}"/>
                </a:ext>
              </a:extLst>
            </p:cNvPr>
            <p:cNvSpPr/>
            <p:nvPr/>
          </p:nvSpPr>
          <p:spPr>
            <a:xfrm>
              <a:off x="7943756" y="3082937"/>
              <a:ext cx="1042416" cy="74980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t>SST Component</a:t>
              </a:r>
            </a:p>
            <a:p>
              <a:pPr algn="ctr"/>
              <a:r>
                <a:rPr lang="en-US" sz="1200" i="1" dirty="0" err="1"/>
                <a:t>NoC</a:t>
              </a:r>
              <a:r>
                <a:rPr lang="en-US" sz="1200" i="1" dirty="0"/>
                <a:t> Router</a:t>
              </a:r>
            </a:p>
          </p:txBody>
        </p:sp>
        <p:sp>
          <p:nvSpPr>
            <p:cNvPr id="15" name="Left-Right Arrow 14">
              <a:extLst>
                <a:ext uri="{FF2B5EF4-FFF2-40B4-BE49-F238E27FC236}">
                  <a16:creationId xmlns:a16="http://schemas.microsoft.com/office/drawing/2014/main" id="{78AFF19F-80BE-4F44-8730-C9A320CB66D8}"/>
                </a:ext>
              </a:extLst>
            </p:cNvPr>
            <p:cNvSpPr/>
            <p:nvPr/>
          </p:nvSpPr>
          <p:spPr>
            <a:xfrm>
              <a:off x="4877815" y="1288011"/>
              <a:ext cx="1011762" cy="749809"/>
            </a:xfrm>
            <a:prstGeom prst="leftRightArrow">
              <a:avLst>
                <a:gd name="adj1" fmla="val 56764"/>
                <a:gd name="adj2" fmla="val 2573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100" b="1" dirty="0"/>
                <a:t>SST Link</a:t>
              </a:r>
            </a:p>
            <a:p>
              <a:pPr algn="ctr"/>
              <a:r>
                <a:rPr lang="en-US" sz="1000" dirty="0"/>
                <a:t>Latency: 1ns</a:t>
              </a:r>
            </a:p>
          </p:txBody>
        </p:sp>
        <p:sp>
          <p:nvSpPr>
            <p:cNvPr id="16" name="Left-Right Arrow 15">
              <a:extLst>
                <a:ext uri="{FF2B5EF4-FFF2-40B4-BE49-F238E27FC236}">
                  <a16:creationId xmlns:a16="http://schemas.microsoft.com/office/drawing/2014/main" id="{8123AC77-54FE-1949-B374-4C624E81593F}"/>
                </a:ext>
              </a:extLst>
            </p:cNvPr>
            <p:cNvSpPr/>
            <p:nvPr/>
          </p:nvSpPr>
          <p:spPr>
            <a:xfrm>
              <a:off x="6943644" y="1271081"/>
              <a:ext cx="1011762" cy="749809"/>
            </a:xfrm>
            <a:prstGeom prst="leftRightArrow">
              <a:avLst>
                <a:gd name="adj1" fmla="val 56764"/>
                <a:gd name="adj2" fmla="val 2573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100" b="1" dirty="0"/>
                <a:t>SST Link</a:t>
              </a:r>
            </a:p>
            <a:p>
              <a:pPr algn="ctr"/>
              <a:r>
                <a:rPr lang="en-US" sz="1000" dirty="0"/>
                <a:t>Latency: 2ns</a:t>
              </a:r>
            </a:p>
          </p:txBody>
        </p:sp>
        <p:sp>
          <p:nvSpPr>
            <p:cNvPr id="17" name="Left-Right Arrow 16">
              <a:extLst>
                <a:ext uri="{FF2B5EF4-FFF2-40B4-BE49-F238E27FC236}">
                  <a16:creationId xmlns:a16="http://schemas.microsoft.com/office/drawing/2014/main" id="{ABA930F9-2D30-4B44-AEAA-1687861DE3B9}"/>
                </a:ext>
              </a:extLst>
            </p:cNvPr>
            <p:cNvSpPr/>
            <p:nvPr/>
          </p:nvSpPr>
          <p:spPr>
            <a:xfrm>
              <a:off x="6931993" y="3135396"/>
              <a:ext cx="1011762" cy="749809"/>
            </a:xfrm>
            <a:prstGeom prst="leftRightArrow">
              <a:avLst>
                <a:gd name="adj1" fmla="val 56764"/>
                <a:gd name="adj2" fmla="val 2573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100" b="1" dirty="0"/>
                <a:t>SST Link</a:t>
              </a:r>
            </a:p>
            <a:p>
              <a:pPr algn="ctr"/>
              <a:r>
                <a:rPr lang="en-US" sz="1000" dirty="0"/>
                <a:t>Latency: 2ns</a:t>
              </a:r>
            </a:p>
          </p:txBody>
        </p:sp>
        <p:sp>
          <p:nvSpPr>
            <p:cNvPr id="18" name="Left-Right Arrow 17">
              <a:extLst>
                <a:ext uri="{FF2B5EF4-FFF2-40B4-BE49-F238E27FC236}">
                  <a16:creationId xmlns:a16="http://schemas.microsoft.com/office/drawing/2014/main" id="{ECD10DF1-97A5-8D46-965D-0DE49D33CE1C}"/>
                </a:ext>
              </a:extLst>
            </p:cNvPr>
            <p:cNvSpPr/>
            <p:nvPr/>
          </p:nvSpPr>
          <p:spPr>
            <a:xfrm>
              <a:off x="4877814" y="3082936"/>
              <a:ext cx="1011762" cy="749809"/>
            </a:xfrm>
            <a:prstGeom prst="leftRightArrow">
              <a:avLst>
                <a:gd name="adj1" fmla="val 56764"/>
                <a:gd name="adj2" fmla="val 2573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100" b="1" dirty="0"/>
                <a:t>SST Link</a:t>
              </a:r>
            </a:p>
            <a:p>
              <a:pPr algn="ctr"/>
              <a:r>
                <a:rPr lang="en-US" sz="1000" dirty="0"/>
                <a:t>Latency: 1ns</a:t>
              </a:r>
            </a:p>
          </p:txBody>
        </p:sp>
        <p:sp>
          <p:nvSpPr>
            <p:cNvPr id="19" name="Left-Right Arrow 18">
              <a:extLst>
                <a:ext uri="{FF2B5EF4-FFF2-40B4-BE49-F238E27FC236}">
                  <a16:creationId xmlns:a16="http://schemas.microsoft.com/office/drawing/2014/main" id="{20B39E5E-930E-7F4D-99DC-06C5B1EC8FEE}"/>
                </a:ext>
              </a:extLst>
            </p:cNvPr>
            <p:cNvSpPr/>
            <p:nvPr/>
          </p:nvSpPr>
          <p:spPr>
            <a:xfrm rot="16200000">
              <a:off x="7943755" y="2197171"/>
              <a:ext cx="1011762" cy="749809"/>
            </a:xfrm>
            <a:prstGeom prst="leftRightArrow">
              <a:avLst>
                <a:gd name="adj1" fmla="val 56764"/>
                <a:gd name="adj2" fmla="val 2573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100" b="1" dirty="0"/>
                <a:t>SST Link</a:t>
              </a:r>
            </a:p>
            <a:p>
              <a:pPr algn="ctr"/>
              <a:r>
                <a:rPr lang="en-US" sz="1000" dirty="0"/>
                <a:t>Latency: 4ns</a:t>
              </a:r>
            </a:p>
          </p:txBody>
        </p:sp>
      </p:grpSp>
      <p:sp>
        <p:nvSpPr>
          <p:cNvPr id="21" name="Rectangle 20">
            <a:extLst>
              <a:ext uri="{FF2B5EF4-FFF2-40B4-BE49-F238E27FC236}">
                <a16:creationId xmlns:a16="http://schemas.microsoft.com/office/drawing/2014/main" id="{2B046AEA-55D4-B54A-A1D6-6801CDB65B98}"/>
              </a:ext>
            </a:extLst>
          </p:cNvPr>
          <p:cNvSpPr/>
          <p:nvPr/>
        </p:nvSpPr>
        <p:spPr>
          <a:xfrm>
            <a:off x="5182462" y="4514644"/>
            <a:ext cx="1166505" cy="371997"/>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45720" rIns="45720" rtlCol="0" anchor="ctr"/>
          <a:lstStyle/>
          <a:p>
            <a:pPr algn="ctr"/>
            <a:r>
              <a:rPr lang="en-US" sz="1200" b="1" dirty="0"/>
              <a:t>SubComponent</a:t>
            </a:r>
          </a:p>
          <a:p>
            <a:pPr algn="ctr"/>
            <a:r>
              <a:rPr lang="en-US" sz="1200" i="1" dirty="0"/>
              <a:t>Prefetcher</a:t>
            </a:r>
          </a:p>
        </p:txBody>
      </p:sp>
    </p:spTree>
    <p:extLst>
      <p:ext uri="{BB962C8B-B14F-4D97-AF65-F5344CB8AC3E}">
        <p14:creationId xmlns:p14="http://schemas.microsoft.com/office/powerpoint/2010/main" val="51467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objects</a:t>
            </a:r>
            <a:endParaRPr lang="en-US" dirty="0"/>
          </a:p>
        </p:txBody>
      </p:sp>
      <p:sp>
        <p:nvSpPr>
          <p:cNvPr id="17" name="Slide Number Placeholder 16"/>
          <p:cNvSpPr>
            <a:spLocks noGrp="1"/>
          </p:cNvSpPr>
          <p:nvPr>
            <p:ph type="sldNum" sz="quarter" idx="4"/>
          </p:nvPr>
        </p:nvSpPr>
        <p:spPr/>
        <p:txBody>
          <a:bodyPr/>
          <a:lstStyle/>
          <a:p>
            <a:fld id="{A5E55A7B-7854-E145-92D9-B491DF4BAE2D}" type="slidenum">
              <a:rPr lang="en-US" smtClean="0"/>
              <a:pPr/>
              <a:t>12</a:t>
            </a:fld>
            <a:endParaRPr lang="en-US"/>
          </a:p>
        </p:txBody>
      </p:sp>
      <p:sp>
        <p:nvSpPr>
          <p:cNvPr id="3" name="Content Placeholder 2"/>
          <p:cNvSpPr>
            <a:spLocks noGrp="1"/>
          </p:cNvSpPr>
          <p:nvPr>
            <p:ph idx="1"/>
          </p:nvPr>
        </p:nvSpPr>
        <p:spPr/>
        <p:txBody>
          <a:bodyPr>
            <a:normAutofit lnSpcReduction="10000"/>
          </a:bodyPr>
          <a:lstStyle/>
          <a:p>
            <a:r>
              <a:rPr lang="en-US" dirty="0">
                <a:latin typeface="Consolas" panose="020B0609020204030204" pitchFamily="49" charset="0"/>
                <a:cs typeface="Consolas" panose="020B0609020204030204" pitchFamily="49" charset="0"/>
              </a:rPr>
              <a:t>SST::Component</a:t>
            </a:r>
          </a:p>
          <a:p>
            <a:pPr lvl="1"/>
            <a:r>
              <a:rPr lang="en-US" dirty="0"/>
              <a:t>Simulation model</a:t>
            </a:r>
          </a:p>
          <a:p>
            <a:r>
              <a:rPr lang="en-US" dirty="0">
                <a:latin typeface="Consolas" panose="020B0609020204030204" pitchFamily="49" charset="0"/>
                <a:cs typeface="Consolas" panose="020B0609020204030204" pitchFamily="49" charset="0"/>
              </a:rPr>
              <a:t>SST::Link</a:t>
            </a:r>
          </a:p>
          <a:p>
            <a:pPr lvl="1"/>
            <a:r>
              <a:rPr lang="en-US" dirty="0"/>
              <a:t>Communication path between two components</a:t>
            </a:r>
          </a:p>
          <a:p>
            <a:pPr lvl="1"/>
            <a:r>
              <a:rPr lang="en-US" dirty="0"/>
              <a:t>Poll or interrupt with </a:t>
            </a:r>
            <a:r>
              <a:rPr lang="en-US" dirty="0" err="1"/>
              <a:t>EventHandler</a:t>
            </a:r>
            <a:endParaRPr lang="en-US" dirty="0"/>
          </a:p>
          <a:p>
            <a:r>
              <a:rPr lang="en-US" dirty="0">
                <a:latin typeface="Consolas" panose="020B0609020204030204" pitchFamily="49" charset="0"/>
                <a:cs typeface="Consolas" panose="020B0609020204030204" pitchFamily="49" charset="0"/>
              </a:rPr>
              <a:t>SST::Event</a:t>
            </a:r>
          </a:p>
          <a:p>
            <a:pPr lvl="1"/>
            <a:r>
              <a:rPr lang="en-US" dirty="0"/>
              <a:t>A discrete event</a:t>
            </a:r>
          </a:p>
          <a:p>
            <a:r>
              <a:rPr lang="en-US" dirty="0">
                <a:latin typeface="Consolas" panose="020B0609020204030204" pitchFamily="49" charset="0"/>
                <a:cs typeface="Consolas" panose="020B0609020204030204" pitchFamily="49" charset="0"/>
              </a:rPr>
              <a:t>SST::Clock::Handler</a:t>
            </a:r>
          </a:p>
          <a:p>
            <a:pPr lvl="1"/>
            <a:r>
              <a:rPr lang="en-US" dirty="0"/>
              <a:t>Function to handle a clock tick</a:t>
            </a:r>
          </a:p>
          <a:p>
            <a:r>
              <a:rPr lang="en-US" dirty="0">
                <a:latin typeface="Consolas" panose="020B0609020204030204" pitchFamily="49" charset="0"/>
                <a:cs typeface="Consolas" panose="020B0609020204030204" pitchFamily="49" charset="0"/>
              </a:rPr>
              <a:t>SST::SubComponent</a:t>
            </a:r>
          </a:p>
          <a:p>
            <a:pPr lvl="1"/>
            <a:r>
              <a:rPr lang="en-US" dirty="0"/>
              <a:t>Add functionality to Components</a:t>
            </a:r>
          </a:p>
        </p:txBody>
      </p:sp>
      <p:sp>
        <p:nvSpPr>
          <p:cNvPr id="10" name="Up-Down Arrow 9"/>
          <p:cNvSpPr/>
          <p:nvPr/>
        </p:nvSpPr>
        <p:spPr>
          <a:xfrm>
            <a:off x="8413648" y="2523061"/>
            <a:ext cx="1625601" cy="1752875"/>
          </a:xfrm>
          <a:prstGeom prst="upDownArrow">
            <a:avLst>
              <a:gd name="adj1" fmla="val 56364"/>
              <a:gd name="adj2" fmla="val 27911"/>
            </a:avLst>
          </a:prstGeom>
          <a:ln/>
        </p:spPr>
        <p:style>
          <a:lnRef idx="1">
            <a:schemeClr val="accent5"/>
          </a:lnRef>
          <a:fillRef idx="2">
            <a:schemeClr val="accent5"/>
          </a:fillRef>
          <a:effectRef idx="1">
            <a:schemeClr val="accent5"/>
          </a:effectRef>
          <a:fontRef idx="minor">
            <a:schemeClr val="dk1"/>
          </a:fontRef>
        </p:style>
        <p:txBody>
          <a:bodyPr vert="vert270" rtlCol="0" anchor="ctr">
            <a:scene3d>
              <a:camera prst="orthographicFront">
                <a:rot lat="0" lon="0" rev="5400000"/>
              </a:camera>
              <a:lightRig rig="threePt" dir="t"/>
            </a:scene3d>
            <a:flatTx/>
          </a:bodyPr>
          <a:lstStyle/>
          <a:p>
            <a:pPr algn="ctr"/>
            <a:r>
              <a:rPr lang="en-US" dirty="0">
                <a:solidFill>
                  <a:schemeClr val="tx1"/>
                </a:solidFill>
              </a:rPr>
              <a:t>SST::Link</a:t>
            </a:r>
          </a:p>
        </p:txBody>
      </p:sp>
      <p:grpSp>
        <p:nvGrpSpPr>
          <p:cNvPr id="15" name="Group 14"/>
          <p:cNvGrpSpPr/>
          <p:nvPr/>
        </p:nvGrpSpPr>
        <p:grpSpPr>
          <a:xfrm>
            <a:off x="7888713" y="1160605"/>
            <a:ext cx="2675467" cy="1379387"/>
            <a:chOff x="5791199" y="906610"/>
            <a:chExt cx="2675467" cy="1379387"/>
          </a:xfrm>
        </p:grpSpPr>
        <p:sp>
          <p:nvSpPr>
            <p:cNvPr id="5" name="Rounded Rectangle 4"/>
            <p:cNvSpPr/>
            <p:nvPr/>
          </p:nvSpPr>
          <p:spPr>
            <a:xfrm>
              <a:off x="5791199" y="906610"/>
              <a:ext cx="2675467" cy="13624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i="1" dirty="0"/>
                <a:t>SST::Component</a:t>
              </a:r>
            </a:p>
            <a:p>
              <a:pPr algn="ctr"/>
              <a:r>
                <a:rPr lang="en-US" dirty="0"/>
                <a:t>CPU</a:t>
              </a:r>
            </a:p>
            <a:p>
              <a:pPr algn="ctr"/>
              <a:endParaRPr lang="en-US" dirty="0"/>
            </a:p>
          </p:txBody>
        </p:sp>
        <p:sp>
          <p:nvSpPr>
            <p:cNvPr id="11" name="Rounded Rectangle 10"/>
            <p:cNvSpPr/>
            <p:nvPr/>
          </p:nvSpPr>
          <p:spPr>
            <a:xfrm>
              <a:off x="5973232" y="1913463"/>
              <a:ext cx="2311400" cy="372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EventHandler</a:t>
              </a:r>
              <a:endParaRPr lang="en-US" dirty="0"/>
            </a:p>
          </p:txBody>
        </p:sp>
      </p:grpSp>
      <p:grpSp>
        <p:nvGrpSpPr>
          <p:cNvPr id="14" name="Group 13"/>
          <p:cNvGrpSpPr/>
          <p:nvPr/>
        </p:nvGrpSpPr>
        <p:grpSpPr>
          <a:xfrm>
            <a:off x="7886851" y="4267201"/>
            <a:ext cx="2679192" cy="1371191"/>
            <a:chOff x="5452533" y="4013204"/>
            <a:chExt cx="2679192" cy="1371191"/>
          </a:xfrm>
        </p:grpSpPr>
        <p:sp>
          <p:nvSpPr>
            <p:cNvPr id="6" name="Rounded Rectangle 5"/>
            <p:cNvSpPr/>
            <p:nvPr/>
          </p:nvSpPr>
          <p:spPr>
            <a:xfrm>
              <a:off x="5452533" y="4021939"/>
              <a:ext cx="2679192" cy="13624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endParaRPr lang="en-US" i="1" dirty="0"/>
            </a:p>
            <a:p>
              <a:pPr algn="ctr"/>
              <a:r>
                <a:rPr lang="en-US" i="1" dirty="0"/>
                <a:t>SST::Component</a:t>
              </a:r>
            </a:p>
            <a:p>
              <a:pPr algn="ctr"/>
              <a:r>
                <a:rPr lang="en-US" dirty="0"/>
                <a:t>Cache</a:t>
              </a:r>
            </a:p>
          </p:txBody>
        </p:sp>
        <p:sp>
          <p:nvSpPr>
            <p:cNvPr id="12" name="Rounded Rectangle 11"/>
            <p:cNvSpPr/>
            <p:nvPr/>
          </p:nvSpPr>
          <p:spPr>
            <a:xfrm>
              <a:off x="5635413" y="4013204"/>
              <a:ext cx="2313432" cy="3725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EventHandler</a:t>
              </a:r>
              <a:endParaRPr lang="en-US" dirty="0"/>
            </a:p>
          </p:txBody>
        </p:sp>
      </p:grpSp>
      <p:sp>
        <p:nvSpPr>
          <p:cNvPr id="13" name="Cube 12"/>
          <p:cNvSpPr/>
          <p:nvPr/>
        </p:nvSpPr>
        <p:spPr>
          <a:xfrm>
            <a:off x="9438115" y="2506129"/>
            <a:ext cx="1557871" cy="719940"/>
          </a:xfrm>
          <a:prstGeom prst="cube">
            <a:avLst>
              <a:gd name="adj" fmla="val 13240"/>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a:t>SST::Event</a:t>
            </a:r>
          </a:p>
          <a:p>
            <a:pPr algn="ctr"/>
            <a:r>
              <a:rPr lang="en-US" dirty="0"/>
              <a:t>Load</a:t>
            </a:r>
          </a:p>
        </p:txBody>
      </p:sp>
      <p:sp>
        <p:nvSpPr>
          <p:cNvPr id="16" name="Cube 15">
            <a:extLst>
              <a:ext uri="{FF2B5EF4-FFF2-40B4-BE49-F238E27FC236}">
                <a16:creationId xmlns:a16="http://schemas.microsoft.com/office/drawing/2014/main" id="{8B05E5B0-05A2-5543-9F40-DCF51E5BC7FF}"/>
              </a:ext>
            </a:extLst>
          </p:cNvPr>
          <p:cNvSpPr/>
          <p:nvPr/>
        </p:nvSpPr>
        <p:spPr>
          <a:xfrm>
            <a:off x="7290795" y="3594195"/>
            <a:ext cx="1557871" cy="719940"/>
          </a:xfrm>
          <a:prstGeom prst="cube">
            <a:avLst>
              <a:gd name="adj" fmla="val 13240"/>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a:t>SST::Event</a:t>
            </a:r>
          </a:p>
          <a:p>
            <a:pPr algn="ctr"/>
            <a:r>
              <a:rPr lang="en-US" dirty="0"/>
              <a:t>Data</a:t>
            </a:r>
          </a:p>
        </p:txBody>
      </p:sp>
    </p:spTree>
    <p:extLst>
      <p:ext uri="{BB962C8B-B14F-4D97-AF65-F5344CB8AC3E}">
        <p14:creationId xmlns:p14="http://schemas.microsoft.com/office/powerpoint/2010/main" val="390963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8.33333E-7 0.16574 " pathEditMode="relative" rAng="0" ptsTypes="AA">
                                      <p:cBhvr>
                                        <p:cTn id="6" dur="2000" fill="hold"/>
                                        <p:tgtEl>
                                          <p:spTgt spid="13"/>
                                        </p:tgtEl>
                                        <p:attrNameLst>
                                          <p:attrName>ppt_x</p:attrName>
                                          <p:attrName>ppt_y</p:attrName>
                                        </p:attrNameLst>
                                      </p:cBhvr>
                                      <p:rCtr x="0" y="8287"/>
                                    </p:animMotion>
                                  </p:childTnLst>
                                  <p:subTnLst>
                                    <p:set>
                                      <p:cBhvr override="childStyle">
                                        <p:cTn dur="1" fill="hold" display="0" masterRel="sameClick" afterEffect="1">
                                          <p:stCondLst>
                                            <p:cond evt="end" delay="0">
                                              <p:tn val="5"/>
                                            </p:cond>
                                          </p:stCondLst>
                                        </p:cTn>
                                        <p:tgtEl>
                                          <p:spTgt spid="13"/>
                                        </p:tgtEl>
                                        <p:attrNameLst>
                                          <p:attrName>style.visibility</p:attrName>
                                        </p:attrNameLst>
                                      </p:cBhvr>
                                      <p:to>
                                        <p:strVal val="hidden"/>
                                      </p:to>
                                    </p:set>
                                  </p:subTnLst>
                                </p:cTn>
                              </p:par>
                            </p:childTnLst>
                          </p:cTn>
                        </p:par>
                        <p:par>
                          <p:cTn id="7" fill="hold">
                            <p:stCondLst>
                              <p:cond delay="2000"/>
                            </p:stCondLst>
                            <p:childTnLst>
                              <p:par>
                                <p:cTn id="8" presetID="1" presetClass="entr" presetSubtype="0" fill="hold" grpId="1"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1.04167E-6 -3.7037E-7 L 0.00013 -0.16181 " pathEditMode="relative" rAng="0" ptsTypes="AA">
                                      <p:cBhvr>
                                        <p:cTn id="12" dur="2000" fill="hold"/>
                                        <p:tgtEl>
                                          <p:spTgt spid="16"/>
                                        </p:tgtEl>
                                        <p:attrNameLst>
                                          <p:attrName>ppt_x</p:attrName>
                                          <p:attrName>ppt_y</p:attrName>
                                        </p:attrNameLst>
                                      </p:cBhvr>
                                      <p:rCtr x="0" y="-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sp>
        <p:nvSpPr>
          <p:cNvPr id="6" name="Slide Number Placeholder 5"/>
          <p:cNvSpPr>
            <a:spLocks noGrp="1"/>
          </p:cNvSpPr>
          <p:nvPr>
            <p:ph type="sldNum" sz="quarter" idx="4"/>
          </p:nvPr>
        </p:nvSpPr>
        <p:spPr/>
        <p:txBody>
          <a:bodyPr/>
          <a:lstStyle/>
          <a:p>
            <a:fld id="{A5E55A7B-7854-E145-92D9-B491DF4BAE2D}" type="slidenum">
              <a:rPr lang="en-US" smtClean="0"/>
              <a:pPr/>
              <a:t>13</a:t>
            </a:fld>
            <a:endParaRPr lang="en-US"/>
          </a:p>
        </p:txBody>
      </p:sp>
      <p:sp>
        <p:nvSpPr>
          <p:cNvPr id="3" name="Content Placeholder 2"/>
          <p:cNvSpPr>
            <a:spLocks noGrp="1"/>
          </p:cNvSpPr>
          <p:nvPr>
            <p:ph idx="1"/>
          </p:nvPr>
        </p:nvSpPr>
        <p:spPr>
          <a:xfrm>
            <a:off x="720648" y="1429231"/>
            <a:ext cx="10785552" cy="3666487"/>
          </a:xfrm>
        </p:spPr>
        <p:txBody>
          <a:bodyPr>
            <a:normAutofit fontScale="92500" lnSpcReduction="10000"/>
          </a:bodyPr>
          <a:lstStyle/>
          <a:p>
            <a:r>
              <a:rPr lang="en-US" dirty="0"/>
              <a:t>Performs the actual simulation</a:t>
            </a:r>
          </a:p>
          <a:p>
            <a:r>
              <a:rPr lang="en-US" dirty="0"/>
              <a:t>Sends events over links to communicate with other components</a:t>
            </a:r>
          </a:p>
          <a:p>
            <a:pPr lvl="1"/>
            <a:r>
              <a:rPr lang="en-US" dirty="0"/>
              <a:t>Components define ports, links connect ports between components</a:t>
            </a:r>
          </a:p>
          <a:p>
            <a:pPr lvl="1"/>
            <a:r>
              <a:rPr lang="en-US" dirty="0">
                <a:solidFill>
                  <a:schemeClr val="accent2"/>
                </a:solidFill>
              </a:rPr>
              <a:t>Polled: </a:t>
            </a:r>
            <a:r>
              <a:rPr lang="en-US" dirty="0"/>
              <a:t>Register a clock handler to poll the link</a:t>
            </a:r>
          </a:p>
          <a:p>
            <a:pPr lvl="1"/>
            <a:r>
              <a:rPr lang="en-US" dirty="0">
                <a:solidFill>
                  <a:schemeClr val="accent2"/>
                </a:solidFill>
              </a:rPr>
              <a:t>Interrupt: </a:t>
            </a:r>
            <a:r>
              <a:rPr lang="en-US" dirty="0"/>
              <a:t>Register an event handler to be called when an event arrives</a:t>
            </a:r>
          </a:p>
          <a:p>
            <a:r>
              <a:rPr lang="en-US" dirty="0"/>
              <a:t>Can load </a:t>
            </a:r>
            <a:r>
              <a:rPr lang="en-US" dirty="0" err="1"/>
              <a:t>SubComponents</a:t>
            </a:r>
            <a:r>
              <a:rPr lang="en-US" dirty="0"/>
              <a:t> and Modules for additional functionality</a:t>
            </a:r>
          </a:p>
          <a:p>
            <a:pPr lvl="1"/>
            <a:r>
              <a:rPr lang="en-US" dirty="0"/>
              <a:t>Useful for parts of a component that should be swappable between simulations </a:t>
            </a:r>
          </a:p>
          <a:p>
            <a:pPr lvl="2"/>
            <a:r>
              <a:rPr lang="en-US" dirty="0"/>
              <a:t>Ex: scheduling algorithms, address mapping schemes, cache prefetchers</a:t>
            </a:r>
          </a:p>
          <a:p>
            <a:pPr lvl="1"/>
            <a:r>
              <a:rPr lang="en-US" dirty="0"/>
              <a:t>Useful for exposing interfaces to other components</a:t>
            </a:r>
          </a:p>
          <a:p>
            <a:pPr lvl="2"/>
            <a:r>
              <a:rPr lang="en-US" dirty="0"/>
              <a:t>Ex: network provides a subcomponent that can be loaded to handle traffic into/out of network</a:t>
            </a:r>
          </a:p>
        </p:txBody>
      </p:sp>
      <p:grpSp>
        <p:nvGrpSpPr>
          <p:cNvPr id="89" name="Group 88">
            <a:extLst>
              <a:ext uri="{FF2B5EF4-FFF2-40B4-BE49-F238E27FC236}">
                <a16:creationId xmlns:a16="http://schemas.microsoft.com/office/drawing/2014/main" id="{58CB3B85-DF28-6E4A-B198-AB481EFC40A7}"/>
              </a:ext>
            </a:extLst>
          </p:cNvPr>
          <p:cNvGrpSpPr/>
          <p:nvPr/>
        </p:nvGrpSpPr>
        <p:grpSpPr>
          <a:xfrm>
            <a:off x="694281" y="4873499"/>
            <a:ext cx="10803439" cy="1711227"/>
            <a:chOff x="521347" y="4873499"/>
            <a:chExt cx="10803439" cy="1711227"/>
          </a:xfrm>
        </p:grpSpPr>
        <p:grpSp>
          <p:nvGrpSpPr>
            <p:cNvPr id="81" name="Group 80">
              <a:extLst>
                <a:ext uri="{FF2B5EF4-FFF2-40B4-BE49-F238E27FC236}">
                  <a16:creationId xmlns:a16="http://schemas.microsoft.com/office/drawing/2014/main" id="{B1D80C89-8780-F84A-B0E0-3E099CE37E2E}"/>
                </a:ext>
              </a:extLst>
            </p:cNvPr>
            <p:cNvGrpSpPr/>
            <p:nvPr/>
          </p:nvGrpSpPr>
          <p:grpSpPr>
            <a:xfrm>
              <a:off x="521347" y="5357665"/>
              <a:ext cx="2365452" cy="1048218"/>
              <a:chOff x="521347" y="5357665"/>
              <a:chExt cx="2365452" cy="1048218"/>
            </a:xfrm>
          </p:grpSpPr>
          <p:grpSp>
            <p:nvGrpSpPr>
              <p:cNvPr id="19" name="Group 18">
                <a:extLst>
                  <a:ext uri="{FF2B5EF4-FFF2-40B4-BE49-F238E27FC236}">
                    <a16:creationId xmlns:a16="http://schemas.microsoft.com/office/drawing/2014/main" id="{3A8F26FC-F0BD-5B45-A4A3-DABA0B26E24C}"/>
                  </a:ext>
                </a:extLst>
              </p:cNvPr>
              <p:cNvGrpSpPr/>
              <p:nvPr/>
            </p:nvGrpSpPr>
            <p:grpSpPr>
              <a:xfrm rot="20465205">
                <a:off x="521347" y="5357665"/>
                <a:ext cx="2365452" cy="622300"/>
                <a:chOff x="720648" y="5410200"/>
                <a:chExt cx="2365452" cy="622300"/>
              </a:xfrm>
            </p:grpSpPr>
            <p:sp>
              <p:nvSpPr>
                <p:cNvPr id="8" name="Rectangle 7">
                  <a:extLst>
                    <a:ext uri="{FF2B5EF4-FFF2-40B4-BE49-F238E27FC236}">
                      <a16:creationId xmlns:a16="http://schemas.microsoft.com/office/drawing/2014/main" id="{6E400605-B1F8-DB4A-9822-F12CBCD18524}"/>
                    </a:ext>
                  </a:extLst>
                </p:cNvPr>
                <p:cNvSpPr/>
                <p:nvPr/>
              </p:nvSpPr>
              <p:spPr>
                <a:xfrm>
                  <a:off x="720648" y="5410200"/>
                  <a:ext cx="2365452" cy="6223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DCFA87FD-EA99-7A49-9BD7-41A16CEB26FF}"/>
                    </a:ext>
                  </a:extLst>
                </p:cNvPr>
                <p:cNvGrpSpPr/>
                <p:nvPr/>
              </p:nvGrpSpPr>
              <p:grpSpPr>
                <a:xfrm>
                  <a:off x="792124" y="5454650"/>
                  <a:ext cx="2222500" cy="355600"/>
                  <a:chOff x="758748" y="5454650"/>
                  <a:chExt cx="2222500" cy="355600"/>
                </a:xfrm>
              </p:grpSpPr>
              <p:sp>
                <p:nvSpPr>
                  <p:cNvPr id="9" name="Rectangle 8">
                    <a:extLst>
                      <a:ext uri="{FF2B5EF4-FFF2-40B4-BE49-F238E27FC236}">
                        <a16:creationId xmlns:a16="http://schemas.microsoft.com/office/drawing/2014/main" id="{749EE1CF-5583-974B-A0DE-215D143995FF}"/>
                      </a:ext>
                    </a:extLst>
                  </p:cNvPr>
                  <p:cNvSpPr/>
                  <p:nvPr/>
                </p:nvSpPr>
                <p:spPr>
                  <a:xfrm>
                    <a:off x="758748"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A68403D7-B476-5746-B46E-E2C489205416}"/>
                      </a:ext>
                    </a:extLst>
                  </p:cNvPr>
                  <p:cNvSpPr/>
                  <p:nvPr/>
                </p:nvSpPr>
                <p:spPr>
                  <a:xfrm>
                    <a:off x="1013929"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E5DE02BD-D271-564E-A119-6C902899F8A0}"/>
                      </a:ext>
                    </a:extLst>
                  </p:cNvPr>
                  <p:cNvSpPr/>
                  <p:nvPr/>
                </p:nvSpPr>
                <p:spPr>
                  <a:xfrm>
                    <a:off x="1269110"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01A18D9-4B12-1F43-B319-1E4A88A8EACE}"/>
                      </a:ext>
                    </a:extLst>
                  </p:cNvPr>
                  <p:cNvSpPr/>
                  <p:nvPr/>
                </p:nvSpPr>
                <p:spPr>
                  <a:xfrm>
                    <a:off x="1524291"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9B5778C-641F-954A-8F87-AD3EB9E444F2}"/>
                      </a:ext>
                    </a:extLst>
                  </p:cNvPr>
                  <p:cNvSpPr/>
                  <p:nvPr/>
                </p:nvSpPr>
                <p:spPr>
                  <a:xfrm>
                    <a:off x="1779472"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2C5CBD2-00C0-7D47-A9C2-648CC70B72D8}"/>
                      </a:ext>
                    </a:extLst>
                  </p:cNvPr>
                  <p:cNvSpPr/>
                  <p:nvPr/>
                </p:nvSpPr>
                <p:spPr>
                  <a:xfrm>
                    <a:off x="2034653"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F978925-A42F-6445-B5B7-31B27102E1EB}"/>
                      </a:ext>
                    </a:extLst>
                  </p:cNvPr>
                  <p:cNvSpPr/>
                  <p:nvPr/>
                </p:nvSpPr>
                <p:spPr>
                  <a:xfrm>
                    <a:off x="2289834"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1542C39-D7DE-0A4F-9194-6D43E3630520}"/>
                      </a:ext>
                    </a:extLst>
                  </p:cNvPr>
                  <p:cNvSpPr/>
                  <p:nvPr/>
                </p:nvSpPr>
                <p:spPr>
                  <a:xfrm>
                    <a:off x="2545015"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5C4BB7C2-E369-E64D-B861-D0800894BA0D}"/>
                      </a:ext>
                    </a:extLst>
                  </p:cNvPr>
                  <p:cNvSpPr/>
                  <p:nvPr/>
                </p:nvSpPr>
                <p:spPr>
                  <a:xfrm>
                    <a:off x="2800196" y="5454650"/>
                    <a:ext cx="18105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B298D183-E2B4-EE42-B461-4726B639EEE9}"/>
                  </a:ext>
                </a:extLst>
              </p:cNvPr>
              <p:cNvSpPr txBox="1"/>
              <p:nvPr/>
            </p:nvSpPr>
            <p:spPr>
              <a:xfrm rot="20457541">
                <a:off x="626693" y="6128884"/>
                <a:ext cx="1079500" cy="276999"/>
              </a:xfrm>
              <a:prstGeom prst="rect">
                <a:avLst/>
              </a:prstGeom>
              <a:noFill/>
            </p:spPr>
            <p:txBody>
              <a:bodyPr wrap="square" rtlCol="0">
                <a:spAutoFit/>
              </a:bodyPr>
              <a:lstStyle/>
              <a:p>
                <a:r>
                  <a:rPr lang="en-US" sz="1200" dirty="0">
                    <a:solidFill>
                      <a:schemeClr val="accent6"/>
                    </a:solidFill>
                    <a:latin typeface="Century Gothic" panose="020B0502020202020204" pitchFamily="34" charset="0"/>
                  </a:rPr>
                  <a:t>DIMM</a:t>
                </a:r>
              </a:p>
            </p:txBody>
          </p:sp>
        </p:grpSp>
        <p:grpSp>
          <p:nvGrpSpPr>
            <p:cNvPr id="80" name="Group 79">
              <a:extLst>
                <a:ext uri="{FF2B5EF4-FFF2-40B4-BE49-F238E27FC236}">
                  <a16:creationId xmlns:a16="http://schemas.microsoft.com/office/drawing/2014/main" id="{124B7C9B-4109-B14D-B89E-E8FC75C326CD}"/>
                </a:ext>
              </a:extLst>
            </p:cNvPr>
            <p:cNvGrpSpPr/>
            <p:nvPr/>
          </p:nvGrpSpPr>
          <p:grpSpPr>
            <a:xfrm>
              <a:off x="3362745" y="5203226"/>
              <a:ext cx="1384300" cy="1381500"/>
              <a:chOff x="2971399" y="5203226"/>
              <a:chExt cx="1384300" cy="1381500"/>
            </a:xfrm>
          </p:grpSpPr>
          <p:grpSp>
            <p:nvGrpSpPr>
              <p:cNvPr id="51" name="Group 50">
                <a:extLst>
                  <a:ext uri="{FF2B5EF4-FFF2-40B4-BE49-F238E27FC236}">
                    <a16:creationId xmlns:a16="http://schemas.microsoft.com/office/drawing/2014/main" id="{ADF3B9C8-4648-ED4D-B88D-558EBFC0F430}"/>
                  </a:ext>
                </a:extLst>
              </p:cNvPr>
              <p:cNvGrpSpPr/>
              <p:nvPr/>
            </p:nvGrpSpPr>
            <p:grpSpPr>
              <a:xfrm>
                <a:off x="2971399" y="5203226"/>
                <a:ext cx="1384300" cy="1381500"/>
                <a:chOff x="3657600" y="5088230"/>
                <a:chExt cx="1384300" cy="1381500"/>
              </a:xfrm>
            </p:grpSpPr>
            <p:sp>
              <p:nvSpPr>
                <p:cNvPr id="20" name="Rectangle 19">
                  <a:extLst>
                    <a:ext uri="{FF2B5EF4-FFF2-40B4-BE49-F238E27FC236}">
                      <a16:creationId xmlns:a16="http://schemas.microsoft.com/office/drawing/2014/main" id="{777AC539-FF02-E74A-B162-22BE680EFA6A}"/>
                    </a:ext>
                  </a:extLst>
                </p:cNvPr>
                <p:cNvSpPr/>
                <p:nvPr/>
              </p:nvSpPr>
              <p:spPr>
                <a:xfrm>
                  <a:off x="4013200" y="5451406"/>
                  <a:ext cx="673100" cy="6617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488E3B-F27F-7842-9AD7-3131574B3292}"/>
                    </a:ext>
                  </a:extLst>
                </p:cNvPr>
                <p:cNvCxnSpPr>
                  <a:cxnSpLocks/>
                </p:cNvCxnSpPr>
                <p:nvPr/>
              </p:nvCxnSpPr>
              <p:spPr>
                <a:xfrm flipV="1">
                  <a:off x="4349750" y="5088230"/>
                  <a:ext cx="0" cy="35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6FF83D-EA42-264D-91EA-15F5EFB9DC15}"/>
                    </a:ext>
                  </a:extLst>
                </p:cNvPr>
                <p:cNvCxnSpPr>
                  <a:cxnSpLocks/>
                  <a:stCxn id="20" idx="3"/>
                </p:cNvCxnSpPr>
                <p:nvPr/>
              </p:nvCxnSpPr>
              <p:spPr>
                <a:xfrm flipV="1">
                  <a:off x="4686300" y="5782259"/>
                  <a:ext cx="355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F38C46E-51EA-D246-B226-392EA23DDF24}"/>
                    </a:ext>
                  </a:extLst>
                </p:cNvPr>
                <p:cNvCxnSpPr>
                  <a:cxnSpLocks/>
                  <a:stCxn id="20" idx="2"/>
                </p:cNvCxnSpPr>
                <p:nvPr/>
              </p:nvCxnSpPr>
              <p:spPr>
                <a:xfrm>
                  <a:off x="4349750" y="6113114"/>
                  <a:ext cx="0" cy="35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DB9FBD-8802-F344-B30D-472031FF74ED}"/>
                    </a:ext>
                  </a:extLst>
                </p:cNvPr>
                <p:cNvCxnSpPr>
                  <a:cxnSpLocks/>
                  <a:stCxn id="20" idx="1"/>
                </p:cNvCxnSpPr>
                <p:nvPr/>
              </p:nvCxnSpPr>
              <p:spPr>
                <a:xfrm flipH="1" flipV="1">
                  <a:off x="3657600" y="5782259"/>
                  <a:ext cx="355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338D884E-D002-2B4F-B15C-626591BEF8E5}"/>
                  </a:ext>
                </a:extLst>
              </p:cNvPr>
              <p:cNvSpPr txBox="1"/>
              <p:nvPr/>
            </p:nvSpPr>
            <p:spPr>
              <a:xfrm>
                <a:off x="3276199" y="5990384"/>
                <a:ext cx="1079500" cy="276999"/>
              </a:xfrm>
              <a:prstGeom prst="rect">
                <a:avLst/>
              </a:prstGeom>
              <a:noFill/>
            </p:spPr>
            <p:txBody>
              <a:bodyPr wrap="square" rtlCol="0">
                <a:spAutoFit/>
              </a:bodyPr>
              <a:lstStyle/>
              <a:p>
                <a:r>
                  <a:rPr lang="en-US" sz="1200" dirty="0">
                    <a:solidFill>
                      <a:schemeClr val="accent6"/>
                    </a:solidFill>
                    <a:latin typeface="Century Gothic" panose="020B0502020202020204" pitchFamily="34" charset="0"/>
                  </a:rPr>
                  <a:t>ROUTER</a:t>
                </a:r>
              </a:p>
            </p:txBody>
          </p:sp>
        </p:grpSp>
        <p:grpSp>
          <p:nvGrpSpPr>
            <p:cNvPr id="78" name="Group 77">
              <a:extLst>
                <a:ext uri="{FF2B5EF4-FFF2-40B4-BE49-F238E27FC236}">
                  <a16:creationId xmlns:a16="http://schemas.microsoft.com/office/drawing/2014/main" id="{08D78314-0E34-1B43-8920-6E884A2B3665}"/>
                </a:ext>
              </a:extLst>
            </p:cNvPr>
            <p:cNvGrpSpPr/>
            <p:nvPr/>
          </p:nvGrpSpPr>
          <p:grpSpPr>
            <a:xfrm>
              <a:off x="5222991" y="4873499"/>
              <a:ext cx="999563" cy="1089869"/>
              <a:chOff x="4569169" y="4873499"/>
              <a:chExt cx="999563" cy="1089869"/>
            </a:xfrm>
          </p:grpSpPr>
          <p:grpSp>
            <p:nvGrpSpPr>
              <p:cNvPr id="50" name="Group 49">
                <a:extLst>
                  <a:ext uri="{FF2B5EF4-FFF2-40B4-BE49-F238E27FC236}">
                    <a16:creationId xmlns:a16="http://schemas.microsoft.com/office/drawing/2014/main" id="{BF54239C-39A4-D043-9F7D-9DA2B97629A0}"/>
                  </a:ext>
                </a:extLst>
              </p:cNvPr>
              <p:cNvGrpSpPr/>
              <p:nvPr/>
            </p:nvGrpSpPr>
            <p:grpSpPr>
              <a:xfrm rot="911618">
                <a:off x="4774799" y="5169435"/>
                <a:ext cx="793933" cy="793933"/>
                <a:chOff x="5699032" y="5242019"/>
                <a:chExt cx="793933" cy="793933"/>
              </a:xfrm>
            </p:grpSpPr>
            <p:grpSp>
              <p:nvGrpSpPr>
                <p:cNvPr id="44" name="Group 43">
                  <a:extLst>
                    <a:ext uri="{FF2B5EF4-FFF2-40B4-BE49-F238E27FC236}">
                      <a16:creationId xmlns:a16="http://schemas.microsoft.com/office/drawing/2014/main" id="{A94BC585-9DAE-1A4C-A7EA-811FDCB32C73}"/>
                    </a:ext>
                  </a:extLst>
                </p:cNvPr>
                <p:cNvGrpSpPr/>
                <p:nvPr/>
              </p:nvGrpSpPr>
              <p:grpSpPr>
                <a:xfrm>
                  <a:off x="5867399" y="5242019"/>
                  <a:ext cx="457200" cy="793933"/>
                  <a:chOff x="5943600" y="5242019"/>
                  <a:chExt cx="457200" cy="793933"/>
                </a:xfrm>
              </p:grpSpPr>
              <p:cxnSp>
                <p:nvCxnSpPr>
                  <p:cNvPr id="36" name="Straight Connector 35">
                    <a:extLst>
                      <a:ext uri="{FF2B5EF4-FFF2-40B4-BE49-F238E27FC236}">
                        <a16:creationId xmlns:a16="http://schemas.microsoft.com/office/drawing/2014/main" id="{3ABA23BD-E564-294A-8BFF-02FE115D4A78}"/>
                      </a:ext>
                    </a:extLst>
                  </p:cNvPr>
                  <p:cNvCxnSpPr/>
                  <p:nvPr/>
                </p:nvCxnSpPr>
                <p:spPr>
                  <a:xfrm>
                    <a:off x="59436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93BB2-9A82-C745-9570-420E965B97F6}"/>
                      </a:ext>
                    </a:extLst>
                  </p:cNvPr>
                  <p:cNvCxnSpPr/>
                  <p:nvPr/>
                </p:nvCxnSpPr>
                <p:spPr>
                  <a:xfrm>
                    <a:off x="60960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860C21-D31F-3E42-B036-E08B91E2CDCA}"/>
                      </a:ext>
                    </a:extLst>
                  </p:cNvPr>
                  <p:cNvCxnSpPr/>
                  <p:nvPr/>
                </p:nvCxnSpPr>
                <p:spPr>
                  <a:xfrm>
                    <a:off x="62484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4B6ED3-D84A-7041-B44B-875D7086B303}"/>
                      </a:ext>
                    </a:extLst>
                  </p:cNvPr>
                  <p:cNvCxnSpPr/>
                  <p:nvPr/>
                </p:nvCxnSpPr>
                <p:spPr>
                  <a:xfrm>
                    <a:off x="64008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6A1E3AA-55AD-9C46-A89F-9A31445C6C3D}"/>
                    </a:ext>
                  </a:extLst>
                </p:cNvPr>
                <p:cNvGrpSpPr/>
                <p:nvPr/>
              </p:nvGrpSpPr>
              <p:grpSpPr>
                <a:xfrm rot="5400000">
                  <a:off x="5867399" y="5242019"/>
                  <a:ext cx="457200" cy="793933"/>
                  <a:chOff x="5943600" y="5242019"/>
                  <a:chExt cx="457200" cy="793933"/>
                </a:xfrm>
              </p:grpSpPr>
              <p:cxnSp>
                <p:nvCxnSpPr>
                  <p:cNvPr id="46" name="Straight Connector 45">
                    <a:extLst>
                      <a:ext uri="{FF2B5EF4-FFF2-40B4-BE49-F238E27FC236}">
                        <a16:creationId xmlns:a16="http://schemas.microsoft.com/office/drawing/2014/main" id="{FF68C17E-63C8-BA4D-ACFE-A911E466538C}"/>
                      </a:ext>
                    </a:extLst>
                  </p:cNvPr>
                  <p:cNvCxnSpPr/>
                  <p:nvPr/>
                </p:nvCxnSpPr>
                <p:spPr>
                  <a:xfrm>
                    <a:off x="59436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CC9BBA-468A-874F-97C6-7C2F6A15D230}"/>
                      </a:ext>
                    </a:extLst>
                  </p:cNvPr>
                  <p:cNvCxnSpPr/>
                  <p:nvPr/>
                </p:nvCxnSpPr>
                <p:spPr>
                  <a:xfrm>
                    <a:off x="60960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84B85A-D3C6-B14A-AFEC-027364215860}"/>
                      </a:ext>
                    </a:extLst>
                  </p:cNvPr>
                  <p:cNvCxnSpPr/>
                  <p:nvPr/>
                </p:nvCxnSpPr>
                <p:spPr>
                  <a:xfrm>
                    <a:off x="62484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7AED59-9DF0-5D40-B34B-CFC091507255}"/>
                      </a:ext>
                    </a:extLst>
                  </p:cNvPr>
                  <p:cNvCxnSpPr/>
                  <p:nvPr/>
                </p:nvCxnSpPr>
                <p:spPr>
                  <a:xfrm>
                    <a:off x="6400800" y="5242019"/>
                    <a:ext cx="0" cy="79393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54" name="TextBox 53">
                <a:extLst>
                  <a:ext uri="{FF2B5EF4-FFF2-40B4-BE49-F238E27FC236}">
                    <a16:creationId xmlns:a16="http://schemas.microsoft.com/office/drawing/2014/main" id="{CD765634-548D-C649-801D-1000631320C9}"/>
                  </a:ext>
                </a:extLst>
              </p:cNvPr>
              <p:cNvSpPr txBox="1"/>
              <p:nvPr/>
            </p:nvSpPr>
            <p:spPr>
              <a:xfrm rot="17100000">
                <a:off x="4167919" y="5274749"/>
                <a:ext cx="1079500" cy="276999"/>
              </a:xfrm>
              <a:prstGeom prst="rect">
                <a:avLst/>
              </a:prstGeom>
              <a:noFill/>
            </p:spPr>
            <p:txBody>
              <a:bodyPr wrap="square" rtlCol="0">
                <a:spAutoFit/>
              </a:bodyPr>
              <a:lstStyle/>
              <a:p>
                <a:r>
                  <a:rPr lang="en-US" sz="1200" dirty="0">
                    <a:solidFill>
                      <a:schemeClr val="accent6"/>
                    </a:solidFill>
                    <a:latin typeface="Century Gothic" panose="020B0502020202020204" pitchFamily="34" charset="0"/>
                  </a:rPr>
                  <a:t>NETWORK</a:t>
                </a:r>
              </a:p>
            </p:txBody>
          </p:sp>
        </p:grpSp>
        <p:grpSp>
          <p:nvGrpSpPr>
            <p:cNvPr id="79" name="Group 78">
              <a:extLst>
                <a:ext uri="{FF2B5EF4-FFF2-40B4-BE49-F238E27FC236}">
                  <a16:creationId xmlns:a16="http://schemas.microsoft.com/office/drawing/2014/main" id="{539BBDC1-08CE-F94E-A57C-9B29B1C061C9}"/>
                </a:ext>
              </a:extLst>
            </p:cNvPr>
            <p:cNvGrpSpPr/>
            <p:nvPr/>
          </p:nvGrpSpPr>
          <p:grpSpPr>
            <a:xfrm>
              <a:off x="6698500" y="5305171"/>
              <a:ext cx="1811673" cy="1055367"/>
              <a:chOff x="5833726" y="5305171"/>
              <a:chExt cx="1811673" cy="1055367"/>
            </a:xfrm>
          </p:grpSpPr>
          <p:pic>
            <p:nvPicPr>
              <p:cNvPr id="56" name="Graphic 55" descr="Car">
                <a:extLst>
                  <a:ext uri="{FF2B5EF4-FFF2-40B4-BE49-F238E27FC236}">
                    <a16:creationId xmlns:a16="http://schemas.microsoft.com/office/drawing/2014/main" id="{CE7B0375-338F-D840-AD81-15628F1D76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0854" y="5305171"/>
                <a:ext cx="1057416" cy="1055367"/>
              </a:xfrm>
              <a:prstGeom prst="rect">
                <a:avLst/>
              </a:prstGeom>
            </p:spPr>
          </p:pic>
          <p:sp>
            <p:nvSpPr>
              <p:cNvPr id="57" name="TextBox 56">
                <a:extLst>
                  <a:ext uri="{FF2B5EF4-FFF2-40B4-BE49-F238E27FC236}">
                    <a16:creationId xmlns:a16="http://schemas.microsoft.com/office/drawing/2014/main" id="{2B330B9C-79BD-4F4B-B68A-E3FDCDAFE74A}"/>
                  </a:ext>
                </a:extLst>
              </p:cNvPr>
              <p:cNvSpPr txBox="1"/>
              <p:nvPr/>
            </p:nvSpPr>
            <p:spPr>
              <a:xfrm>
                <a:off x="5833726" y="6009405"/>
                <a:ext cx="1811673" cy="276999"/>
              </a:xfrm>
              <a:prstGeom prst="rect">
                <a:avLst/>
              </a:prstGeom>
              <a:noFill/>
            </p:spPr>
            <p:txBody>
              <a:bodyPr wrap="square" rtlCol="0">
                <a:spAutoFit/>
              </a:bodyPr>
              <a:lstStyle/>
              <a:p>
                <a:pPr algn="ctr"/>
                <a:r>
                  <a:rPr lang="en-US" sz="1200" dirty="0">
                    <a:solidFill>
                      <a:schemeClr val="accent6"/>
                    </a:solidFill>
                    <a:latin typeface="Century Gothic" panose="020B0502020202020204" pitchFamily="34" charset="0"/>
                  </a:rPr>
                  <a:t>TRAFFIC GENERATOR</a:t>
                </a:r>
              </a:p>
            </p:txBody>
          </p:sp>
        </p:grpSp>
        <p:grpSp>
          <p:nvGrpSpPr>
            <p:cNvPr id="77" name="Group 76">
              <a:extLst>
                <a:ext uri="{FF2B5EF4-FFF2-40B4-BE49-F238E27FC236}">
                  <a16:creationId xmlns:a16="http://schemas.microsoft.com/office/drawing/2014/main" id="{1B508002-FB11-874C-94AA-B7A70332317A}"/>
                </a:ext>
              </a:extLst>
            </p:cNvPr>
            <p:cNvGrpSpPr/>
            <p:nvPr/>
          </p:nvGrpSpPr>
          <p:grpSpPr>
            <a:xfrm rot="846970">
              <a:off x="8986119" y="5317095"/>
              <a:ext cx="1070483" cy="1104044"/>
              <a:chOff x="7590917" y="5163340"/>
              <a:chExt cx="1070483" cy="1104044"/>
            </a:xfrm>
          </p:grpSpPr>
          <p:sp>
            <p:nvSpPr>
              <p:cNvPr id="58" name="Bevel 57">
                <a:extLst>
                  <a:ext uri="{FF2B5EF4-FFF2-40B4-BE49-F238E27FC236}">
                    <a16:creationId xmlns:a16="http://schemas.microsoft.com/office/drawing/2014/main" id="{0905E80C-795C-9D49-91C1-4BDD30BFCB7B}"/>
                  </a:ext>
                </a:extLst>
              </p:cNvPr>
              <p:cNvSpPr/>
              <p:nvPr/>
            </p:nvSpPr>
            <p:spPr>
              <a:xfrm>
                <a:off x="7747000" y="5304458"/>
                <a:ext cx="762000" cy="808655"/>
              </a:xfrm>
              <a:prstGeom prst="beve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6"/>
                    </a:solidFill>
                    <a:latin typeface="Century Gothic" panose="020B0502020202020204" pitchFamily="34" charset="0"/>
                  </a:rPr>
                  <a:t>CPU</a:t>
                </a:r>
              </a:p>
            </p:txBody>
          </p:sp>
          <p:grpSp>
            <p:nvGrpSpPr>
              <p:cNvPr id="64" name="Group 63">
                <a:extLst>
                  <a:ext uri="{FF2B5EF4-FFF2-40B4-BE49-F238E27FC236}">
                    <a16:creationId xmlns:a16="http://schemas.microsoft.com/office/drawing/2014/main" id="{CB93D973-D05F-5042-AB32-A1CA0B4A0229}"/>
                  </a:ext>
                </a:extLst>
              </p:cNvPr>
              <p:cNvGrpSpPr/>
              <p:nvPr/>
            </p:nvGrpSpPr>
            <p:grpSpPr>
              <a:xfrm>
                <a:off x="8509000" y="5548360"/>
                <a:ext cx="152400" cy="320851"/>
                <a:chOff x="8509000" y="5568730"/>
                <a:chExt cx="152400" cy="320851"/>
              </a:xfrm>
            </p:grpSpPr>
            <p:cxnSp>
              <p:nvCxnSpPr>
                <p:cNvPr id="60" name="Straight Connector 59">
                  <a:extLst>
                    <a:ext uri="{FF2B5EF4-FFF2-40B4-BE49-F238E27FC236}">
                      <a16:creationId xmlns:a16="http://schemas.microsoft.com/office/drawing/2014/main" id="{B367A0BE-DCFE-784A-A996-06B9C39B7368}"/>
                    </a:ext>
                  </a:extLst>
                </p:cNvPr>
                <p:cNvCxnSpPr/>
                <p:nvPr/>
              </p:nvCxnSpPr>
              <p:spPr>
                <a:xfrm>
                  <a:off x="8509000" y="5729156"/>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6962FF1-A93D-934D-A481-298D7B55208A}"/>
                    </a:ext>
                  </a:extLst>
                </p:cNvPr>
                <p:cNvCxnSpPr/>
                <p:nvPr/>
              </p:nvCxnSpPr>
              <p:spPr>
                <a:xfrm>
                  <a:off x="8509000" y="5889581"/>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0FC5B0-EF7B-2B43-AC14-787E66935323}"/>
                    </a:ext>
                  </a:extLst>
                </p:cNvPr>
                <p:cNvCxnSpPr/>
                <p:nvPr/>
              </p:nvCxnSpPr>
              <p:spPr>
                <a:xfrm>
                  <a:off x="8509000" y="5568730"/>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F6CA07E-2353-DD48-9A14-F216F33D370C}"/>
                  </a:ext>
                </a:extLst>
              </p:cNvPr>
              <p:cNvGrpSpPr/>
              <p:nvPr/>
            </p:nvGrpSpPr>
            <p:grpSpPr>
              <a:xfrm>
                <a:off x="7590917" y="5548360"/>
                <a:ext cx="152400" cy="320851"/>
                <a:chOff x="8509000" y="5568730"/>
                <a:chExt cx="152400" cy="320851"/>
              </a:xfrm>
            </p:grpSpPr>
            <p:cxnSp>
              <p:nvCxnSpPr>
                <p:cNvPr id="66" name="Straight Connector 65">
                  <a:extLst>
                    <a:ext uri="{FF2B5EF4-FFF2-40B4-BE49-F238E27FC236}">
                      <a16:creationId xmlns:a16="http://schemas.microsoft.com/office/drawing/2014/main" id="{C25C87F5-92DA-EA4F-A45C-809F5C2536DF}"/>
                    </a:ext>
                  </a:extLst>
                </p:cNvPr>
                <p:cNvCxnSpPr/>
                <p:nvPr/>
              </p:nvCxnSpPr>
              <p:spPr>
                <a:xfrm>
                  <a:off x="8509000" y="5729156"/>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798CAC7-370F-CD4B-9422-6DF880CE5D6B}"/>
                    </a:ext>
                  </a:extLst>
                </p:cNvPr>
                <p:cNvCxnSpPr/>
                <p:nvPr/>
              </p:nvCxnSpPr>
              <p:spPr>
                <a:xfrm>
                  <a:off x="8509000" y="5889581"/>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C1135-2D64-9F43-B17A-53F4267CE6FC}"/>
                    </a:ext>
                  </a:extLst>
                </p:cNvPr>
                <p:cNvCxnSpPr/>
                <p:nvPr/>
              </p:nvCxnSpPr>
              <p:spPr>
                <a:xfrm>
                  <a:off x="8509000" y="5568730"/>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D9663A-01B9-5646-9674-08626AFF8845}"/>
                  </a:ext>
                </a:extLst>
              </p:cNvPr>
              <p:cNvGrpSpPr/>
              <p:nvPr/>
            </p:nvGrpSpPr>
            <p:grpSpPr>
              <a:xfrm rot="5400000">
                <a:off x="8051800" y="5079114"/>
                <a:ext cx="152400" cy="320851"/>
                <a:chOff x="8509000" y="5568730"/>
                <a:chExt cx="152400" cy="320851"/>
              </a:xfrm>
            </p:grpSpPr>
            <p:cxnSp>
              <p:nvCxnSpPr>
                <p:cNvPr id="70" name="Straight Connector 69">
                  <a:extLst>
                    <a:ext uri="{FF2B5EF4-FFF2-40B4-BE49-F238E27FC236}">
                      <a16:creationId xmlns:a16="http://schemas.microsoft.com/office/drawing/2014/main" id="{0B3F9E56-5BD4-2B46-B3FE-15F78CA0599E}"/>
                    </a:ext>
                  </a:extLst>
                </p:cNvPr>
                <p:cNvCxnSpPr/>
                <p:nvPr/>
              </p:nvCxnSpPr>
              <p:spPr>
                <a:xfrm>
                  <a:off x="8509000" y="5729156"/>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1FBA03-8011-3E47-942C-8292F339E062}"/>
                    </a:ext>
                  </a:extLst>
                </p:cNvPr>
                <p:cNvCxnSpPr/>
                <p:nvPr/>
              </p:nvCxnSpPr>
              <p:spPr>
                <a:xfrm>
                  <a:off x="8509000" y="5889581"/>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07A14A-3030-1140-B395-16C6CACD2B7D}"/>
                    </a:ext>
                  </a:extLst>
                </p:cNvPr>
                <p:cNvCxnSpPr/>
                <p:nvPr/>
              </p:nvCxnSpPr>
              <p:spPr>
                <a:xfrm>
                  <a:off x="8509000" y="5568730"/>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29D9590-0EA0-774F-B9CA-5AAE868D090F}"/>
                  </a:ext>
                </a:extLst>
              </p:cNvPr>
              <p:cNvGrpSpPr/>
              <p:nvPr/>
            </p:nvGrpSpPr>
            <p:grpSpPr>
              <a:xfrm rot="5400000">
                <a:off x="8051800" y="6030758"/>
                <a:ext cx="152400" cy="320851"/>
                <a:chOff x="8509000" y="5568730"/>
                <a:chExt cx="152400" cy="320851"/>
              </a:xfrm>
            </p:grpSpPr>
            <p:cxnSp>
              <p:nvCxnSpPr>
                <p:cNvPr id="74" name="Straight Connector 73">
                  <a:extLst>
                    <a:ext uri="{FF2B5EF4-FFF2-40B4-BE49-F238E27FC236}">
                      <a16:creationId xmlns:a16="http://schemas.microsoft.com/office/drawing/2014/main" id="{2D2F35AB-D11A-6146-B6C6-95AF0A81A93D}"/>
                    </a:ext>
                  </a:extLst>
                </p:cNvPr>
                <p:cNvCxnSpPr/>
                <p:nvPr/>
              </p:nvCxnSpPr>
              <p:spPr>
                <a:xfrm>
                  <a:off x="8509000" y="5729156"/>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7902C4-26CE-1544-9C21-D504F8BDC03B}"/>
                    </a:ext>
                  </a:extLst>
                </p:cNvPr>
                <p:cNvCxnSpPr/>
                <p:nvPr/>
              </p:nvCxnSpPr>
              <p:spPr>
                <a:xfrm>
                  <a:off x="8509000" y="5889581"/>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A9DBB90-1AB9-784A-9202-928AEAC41907}"/>
                    </a:ext>
                  </a:extLst>
                </p:cNvPr>
                <p:cNvCxnSpPr/>
                <p:nvPr/>
              </p:nvCxnSpPr>
              <p:spPr>
                <a:xfrm>
                  <a:off x="8509000" y="5568730"/>
                  <a:ext cx="1524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69ECDBCA-850A-0749-9D59-8859C3CFBA30}"/>
                </a:ext>
              </a:extLst>
            </p:cNvPr>
            <p:cNvGrpSpPr/>
            <p:nvPr/>
          </p:nvGrpSpPr>
          <p:grpSpPr>
            <a:xfrm>
              <a:off x="10532549" y="5056317"/>
              <a:ext cx="792237" cy="1002942"/>
              <a:chOff x="9647163" y="5056317"/>
              <a:chExt cx="792237" cy="1002942"/>
            </a:xfrm>
          </p:grpSpPr>
          <p:sp>
            <p:nvSpPr>
              <p:cNvPr id="84" name="Rectangle 83">
                <a:extLst>
                  <a:ext uri="{FF2B5EF4-FFF2-40B4-BE49-F238E27FC236}">
                    <a16:creationId xmlns:a16="http://schemas.microsoft.com/office/drawing/2014/main" id="{681DF8F1-9F6E-FF40-ABE9-532589D59861}"/>
                  </a:ext>
                </a:extLst>
              </p:cNvPr>
              <p:cNvSpPr/>
              <p:nvPr/>
            </p:nvSpPr>
            <p:spPr>
              <a:xfrm>
                <a:off x="9714704" y="5056317"/>
                <a:ext cx="657154" cy="7442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solidFill>
                  </a:rPr>
                  <a:t>$$</a:t>
                </a:r>
              </a:p>
            </p:txBody>
          </p:sp>
          <p:sp>
            <p:nvSpPr>
              <p:cNvPr id="85" name="TextBox 84">
                <a:extLst>
                  <a:ext uri="{FF2B5EF4-FFF2-40B4-BE49-F238E27FC236}">
                    <a16:creationId xmlns:a16="http://schemas.microsoft.com/office/drawing/2014/main" id="{E6D80DA7-C6D3-4241-A93E-2314FDB29325}"/>
                  </a:ext>
                </a:extLst>
              </p:cNvPr>
              <p:cNvSpPr txBox="1"/>
              <p:nvPr/>
            </p:nvSpPr>
            <p:spPr>
              <a:xfrm>
                <a:off x="9647163" y="5782260"/>
                <a:ext cx="792237" cy="276999"/>
              </a:xfrm>
              <a:prstGeom prst="rect">
                <a:avLst/>
              </a:prstGeom>
              <a:noFill/>
            </p:spPr>
            <p:txBody>
              <a:bodyPr wrap="square" rtlCol="0">
                <a:spAutoFit/>
              </a:bodyPr>
              <a:lstStyle/>
              <a:p>
                <a:pPr algn="ctr"/>
                <a:r>
                  <a:rPr lang="en-US" sz="1200" dirty="0">
                    <a:solidFill>
                      <a:schemeClr val="accent6"/>
                    </a:solidFill>
                    <a:latin typeface="Century Gothic" panose="020B0502020202020204" pitchFamily="34" charset="0"/>
                  </a:rPr>
                  <a:t>CACHE</a:t>
                </a:r>
              </a:p>
            </p:txBody>
          </p:sp>
        </p:grpSp>
      </p:grpSp>
    </p:spTree>
    <p:extLst>
      <p:ext uri="{BB962C8B-B14F-4D97-AF65-F5344CB8AC3E}">
        <p14:creationId xmlns:p14="http://schemas.microsoft.com/office/powerpoint/2010/main" val="102396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SubComponents and Modules</a:t>
            </a:r>
            <a:endParaRPr lang="en-US" dirty="0"/>
          </a:p>
        </p:txBody>
      </p:sp>
      <p:sp>
        <p:nvSpPr>
          <p:cNvPr id="23" name="Slide Number Placeholder 22"/>
          <p:cNvSpPr>
            <a:spLocks noGrp="1"/>
          </p:cNvSpPr>
          <p:nvPr>
            <p:ph type="sldNum" sz="quarter" idx="4"/>
          </p:nvPr>
        </p:nvSpPr>
        <p:spPr/>
        <p:txBody>
          <a:bodyPr/>
          <a:lstStyle/>
          <a:p>
            <a:fld id="{A5E55A7B-7854-E145-92D9-B491DF4BAE2D}" type="slidenum">
              <a:rPr lang="en-US" smtClean="0"/>
              <a:pPr/>
              <a:t>14</a:t>
            </a:fld>
            <a:endParaRPr lang="en-US"/>
          </a:p>
        </p:txBody>
      </p:sp>
      <p:sp>
        <p:nvSpPr>
          <p:cNvPr id="3" name="Content Placeholder 2"/>
          <p:cNvSpPr>
            <a:spLocks noGrp="1"/>
          </p:cNvSpPr>
          <p:nvPr>
            <p:ph idx="1"/>
          </p:nvPr>
        </p:nvSpPr>
        <p:spPr>
          <a:xfrm>
            <a:off x="720648" y="1429232"/>
            <a:ext cx="6726899" cy="4663440"/>
          </a:xfrm>
        </p:spPr>
        <p:txBody>
          <a:bodyPr>
            <a:normAutofit fontScale="92500" lnSpcReduction="20000"/>
          </a:bodyPr>
          <a:lstStyle/>
          <a:p>
            <a:r>
              <a:rPr lang="en-US" dirty="0"/>
              <a:t>Add additional functionality to a Component</a:t>
            </a:r>
          </a:p>
          <a:p>
            <a:pPr lvl="1"/>
            <a:r>
              <a:rPr lang="en-US" dirty="0"/>
              <a:t>SubComponent (SC): shares common base class with Component</a:t>
            </a:r>
          </a:p>
          <a:p>
            <a:pPr lvl="1"/>
            <a:r>
              <a:rPr lang="en-US" dirty="0"/>
              <a:t>Module (M): self-contained functionality (no access to Component class functionality</a:t>
            </a:r>
          </a:p>
          <a:p>
            <a:r>
              <a:rPr lang="en-US" dirty="0"/>
              <a:t>Provide modularity</a:t>
            </a:r>
          </a:p>
          <a:p>
            <a:pPr lvl="1"/>
            <a:r>
              <a:rPr lang="en-US" dirty="0"/>
              <a:t>Generic interface which can be used by multiple SC/M</a:t>
            </a:r>
          </a:p>
          <a:p>
            <a:pPr lvl="1"/>
            <a:r>
              <a:rPr lang="en-US" dirty="0"/>
              <a:t>Components load SC/M at runtime</a:t>
            </a:r>
          </a:p>
          <a:p>
            <a:r>
              <a:rPr lang="en-US" dirty="0"/>
              <a:t>Tightly-coupled with a component</a:t>
            </a:r>
          </a:p>
          <a:p>
            <a:pPr lvl="1"/>
            <a:r>
              <a:rPr lang="en-US" dirty="0"/>
              <a:t>Components call SC/M as a C++ class instance</a:t>
            </a:r>
          </a:p>
          <a:p>
            <a:pPr lvl="1"/>
            <a:r>
              <a:rPr lang="en-US" dirty="0"/>
              <a:t>Do not need to communicate via links</a:t>
            </a:r>
          </a:p>
          <a:p>
            <a:pPr lvl="1"/>
            <a:r>
              <a:rPr lang="en-US" dirty="0"/>
              <a:t>SC/M cannot exist by themselves</a:t>
            </a:r>
          </a:p>
          <a:p>
            <a:r>
              <a:rPr lang="en-US" dirty="0"/>
              <a:t>Example</a:t>
            </a:r>
          </a:p>
          <a:p>
            <a:pPr lvl="1"/>
            <a:r>
              <a:rPr lang="en-US" dirty="0"/>
              <a:t>Miranda core loads a pattern generator subcomponent to generate a sequence of memory ops</a:t>
            </a:r>
          </a:p>
        </p:txBody>
      </p:sp>
      <p:grpSp>
        <p:nvGrpSpPr>
          <p:cNvPr id="4" name="Group 3">
            <a:extLst>
              <a:ext uri="{FF2B5EF4-FFF2-40B4-BE49-F238E27FC236}">
                <a16:creationId xmlns:a16="http://schemas.microsoft.com/office/drawing/2014/main" id="{2C7EFC1A-7F28-C64B-8AB4-73B5144595DD}"/>
              </a:ext>
            </a:extLst>
          </p:cNvPr>
          <p:cNvGrpSpPr/>
          <p:nvPr/>
        </p:nvGrpSpPr>
        <p:grpSpPr>
          <a:xfrm>
            <a:off x="8547477" y="1169255"/>
            <a:ext cx="2108200" cy="1320800"/>
            <a:chOff x="8547477" y="360321"/>
            <a:chExt cx="2108200" cy="1320800"/>
          </a:xfrm>
        </p:grpSpPr>
        <p:sp>
          <p:nvSpPr>
            <p:cNvPr id="5" name="Rounded Rectangle 4"/>
            <p:cNvSpPr/>
            <p:nvPr/>
          </p:nvSpPr>
          <p:spPr>
            <a:xfrm>
              <a:off x="8547477" y="360321"/>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a:t>Component: Core</a:t>
              </a:r>
            </a:p>
          </p:txBody>
        </p:sp>
        <p:sp>
          <p:nvSpPr>
            <p:cNvPr id="10" name="Snip Diagonal Corner Rectangle 9"/>
            <p:cNvSpPr/>
            <p:nvPr/>
          </p:nvSpPr>
          <p:spPr>
            <a:xfrm>
              <a:off x="8773987" y="836165"/>
              <a:ext cx="1655180" cy="592667"/>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SubComponent: Stream Gen</a:t>
              </a:r>
            </a:p>
          </p:txBody>
        </p:sp>
      </p:grpSp>
      <p:grpSp>
        <p:nvGrpSpPr>
          <p:cNvPr id="7" name="Group 6">
            <a:extLst>
              <a:ext uri="{FF2B5EF4-FFF2-40B4-BE49-F238E27FC236}">
                <a16:creationId xmlns:a16="http://schemas.microsoft.com/office/drawing/2014/main" id="{9603E99C-449C-CD46-B382-D4C4094F01C1}"/>
              </a:ext>
            </a:extLst>
          </p:cNvPr>
          <p:cNvGrpSpPr/>
          <p:nvPr/>
        </p:nvGrpSpPr>
        <p:grpSpPr>
          <a:xfrm>
            <a:off x="8547477" y="3030751"/>
            <a:ext cx="2108200" cy="1320800"/>
            <a:chOff x="8547477" y="2142738"/>
            <a:chExt cx="2108200" cy="1320800"/>
          </a:xfrm>
        </p:grpSpPr>
        <p:sp>
          <p:nvSpPr>
            <p:cNvPr id="12" name="Rounded Rectangle 11">
              <a:extLst>
                <a:ext uri="{FF2B5EF4-FFF2-40B4-BE49-F238E27FC236}">
                  <a16:creationId xmlns:a16="http://schemas.microsoft.com/office/drawing/2014/main" id="{8B39F72E-71A0-D546-BD64-3AAE38046268}"/>
                </a:ext>
              </a:extLst>
            </p:cNvPr>
            <p:cNvSpPr/>
            <p:nvPr/>
          </p:nvSpPr>
          <p:spPr>
            <a:xfrm>
              <a:off x="8547477" y="2142738"/>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a:t>Component: Core</a:t>
              </a:r>
            </a:p>
          </p:txBody>
        </p:sp>
        <p:sp>
          <p:nvSpPr>
            <p:cNvPr id="13" name="Snip Diagonal Corner Rectangle 12">
              <a:extLst>
                <a:ext uri="{FF2B5EF4-FFF2-40B4-BE49-F238E27FC236}">
                  <a16:creationId xmlns:a16="http://schemas.microsoft.com/office/drawing/2014/main" id="{32737812-B3A1-1943-A3EA-01768734A4D4}"/>
                </a:ext>
              </a:extLst>
            </p:cNvPr>
            <p:cNvSpPr/>
            <p:nvPr/>
          </p:nvSpPr>
          <p:spPr>
            <a:xfrm>
              <a:off x="8773987" y="2618582"/>
              <a:ext cx="1655180" cy="592667"/>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SubComponent: </a:t>
              </a:r>
              <a:r>
                <a:rPr lang="en-US" sz="1400" dirty="0" err="1"/>
                <a:t>SpMV</a:t>
              </a:r>
              <a:r>
                <a:rPr lang="en-US" sz="1400" dirty="0"/>
                <a:t> Gen</a:t>
              </a:r>
            </a:p>
          </p:txBody>
        </p:sp>
      </p:grpSp>
      <p:grpSp>
        <p:nvGrpSpPr>
          <p:cNvPr id="9" name="Group 8">
            <a:extLst>
              <a:ext uri="{FF2B5EF4-FFF2-40B4-BE49-F238E27FC236}">
                <a16:creationId xmlns:a16="http://schemas.microsoft.com/office/drawing/2014/main" id="{6EE1FF74-E4D4-2142-A56E-2ABA5A00AC9C}"/>
              </a:ext>
            </a:extLst>
          </p:cNvPr>
          <p:cNvGrpSpPr/>
          <p:nvPr/>
        </p:nvGrpSpPr>
        <p:grpSpPr>
          <a:xfrm>
            <a:off x="8547477" y="4892246"/>
            <a:ext cx="2108200" cy="1320800"/>
            <a:chOff x="8547477" y="3938407"/>
            <a:chExt cx="2108200" cy="1320800"/>
          </a:xfrm>
        </p:grpSpPr>
        <p:sp>
          <p:nvSpPr>
            <p:cNvPr id="14" name="Rounded Rectangle 13">
              <a:extLst>
                <a:ext uri="{FF2B5EF4-FFF2-40B4-BE49-F238E27FC236}">
                  <a16:creationId xmlns:a16="http://schemas.microsoft.com/office/drawing/2014/main" id="{640BDB8F-0E5F-6246-A25E-97719B33B714}"/>
                </a:ext>
              </a:extLst>
            </p:cNvPr>
            <p:cNvSpPr/>
            <p:nvPr/>
          </p:nvSpPr>
          <p:spPr>
            <a:xfrm>
              <a:off x="8547477" y="3938407"/>
              <a:ext cx="2108200" cy="1320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dirty="0"/>
                <a:t>Component: Core</a:t>
              </a:r>
            </a:p>
          </p:txBody>
        </p:sp>
        <p:sp>
          <p:nvSpPr>
            <p:cNvPr id="17" name="Snip Diagonal Corner Rectangle 16">
              <a:extLst>
                <a:ext uri="{FF2B5EF4-FFF2-40B4-BE49-F238E27FC236}">
                  <a16:creationId xmlns:a16="http://schemas.microsoft.com/office/drawing/2014/main" id="{86746FB6-E3FC-AD4C-8248-1E920F0DA60E}"/>
                </a:ext>
              </a:extLst>
            </p:cNvPr>
            <p:cNvSpPr/>
            <p:nvPr/>
          </p:nvSpPr>
          <p:spPr>
            <a:xfrm>
              <a:off x="8773987" y="4414251"/>
              <a:ext cx="1655180" cy="592667"/>
            </a:xfrm>
            <a:prstGeom prst="snip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SubComponent: Random Gen</a:t>
              </a:r>
            </a:p>
          </p:txBody>
        </p:sp>
      </p:grpSp>
      <p:sp>
        <p:nvSpPr>
          <p:cNvPr id="6" name="TextBox 5">
            <a:extLst>
              <a:ext uri="{FF2B5EF4-FFF2-40B4-BE49-F238E27FC236}">
                <a16:creationId xmlns:a16="http://schemas.microsoft.com/office/drawing/2014/main" id="{D5A7CB0F-1C62-2747-B0D7-9F9A53F2D0F6}"/>
              </a:ext>
            </a:extLst>
          </p:cNvPr>
          <p:cNvSpPr txBox="1"/>
          <p:nvPr/>
        </p:nvSpPr>
        <p:spPr>
          <a:xfrm>
            <a:off x="8899212" y="4437233"/>
            <a:ext cx="1404729" cy="369332"/>
          </a:xfrm>
          <a:prstGeom prst="rect">
            <a:avLst/>
          </a:prstGeom>
          <a:noFill/>
        </p:spPr>
        <p:txBody>
          <a:bodyPr wrap="square" rtlCol="0">
            <a:spAutoFit/>
          </a:bodyPr>
          <a:lstStyle/>
          <a:p>
            <a:pPr algn="ctr"/>
            <a:r>
              <a:rPr lang="en-US" b="1" i="1" dirty="0">
                <a:solidFill>
                  <a:schemeClr val="accent4"/>
                </a:solidFill>
                <a:latin typeface="Consolas" panose="020B0609020204030204" pitchFamily="49" charset="0"/>
                <a:cs typeface="Consolas" panose="020B0609020204030204" pitchFamily="49" charset="0"/>
              </a:rPr>
              <a:t>or</a:t>
            </a:r>
          </a:p>
        </p:txBody>
      </p:sp>
      <p:sp>
        <p:nvSpPr>
          <p:cNvPr id="15" name="TextBox 14">
            <a:extLst>
              <a:ext uri="{FF2B5EF4-FFF2-40B4-BE49-F238E27FC236}">
                <a16:creationId xmlns:a16="http://schemas.microsoft.com/office/drawing/2014/main" id="{3BCE9E63-776C-6E46-93C6-FF6CC5F0AF4A}"/>
              </a:ext>
            </a:extLst>
          </p:cNvPr>
          <p:cNvSpPr txBox="1"/>
          <p:nvPr/>
        </p:nvSpPr>
        <p:spPr>
          <a:xfrm>
            <a:off x="8899211" y="2575737"/>
            <a:ext cx="1404729" cy="369332"/>
          </a:xfrm>
          <a:prstGeom prst="rect">
            <a:avLst/>
          </a:prstGeom>
          <a:noFill/>
        </p:spPr>
        <p:txBody>
          <a:bodyPr wrap="square" rtlCol="0">
            <a:spAutoFit/>
          </a:bodyPr>
          <a:lstStyle/>
          <a:p>
            <a:pPr algn="ctr"/>
            <a:r>
              <a:rPr lang="en-US" b="1" i="1" dirty="0">
                <a:solidFill>
                  <a:schemeClr val="accent4"/>
                </a:solidFill>
                <a:latin typeface="Consolas" panose="020B0609020204030204" pitchFamily="49" charset="0"/>
                <a:cs typeface="Consolas" panose="020B0609020204030204" pitchFamily="49" charset="0"/>
              </a:rPr>
              <a:t>or</a:t>
            </a:r>
          </a:p>
        </p:txBody>
      </p:sp>
    </p:spTree>
    <p:extLst>
      <p:ext uri="{BB962C8B-B14F-4D97-AF65-F5344CB8AC3E}">
        <p14:creationId xmlns:p14="http://schemas.microsoft.com/office/powerpoint/2010/main" val="256145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a:t>
            </a:r>
            <a:endParaRPr lang="en-US" dirty="0"/>
          </a:p>
        </p:txBody>
      </p:sp>
      <p:sp>
        <p:nvSpPr>
          <p:cNvPr id="12" name="Slide Number Placeholder 11"/>
          <p:cNvSpPr>
            <a:spLocks noGrp="1"/>
          </p:cNvSpPr>
          <p:nvPr>
            <p:ph type="sldNum" sz="quarter" idx="4"/>
          </p:nvPr>
        </p:nvSpPr>
        <p:spPr/>
        <p:txBody>
          <a:bodyPr/>
          <a:lstStyle/>
          <a:p>
            <a:fld id="{A5E55A7B-7854-E145-92D9-B491DF4BAE2D}" type="slidenum">
              <a:rPr lang="en-US" smtClean="0"/>
              <a:pPr/>
              <a:t>15</a:t>
            </a:fld>
            <a:endParaRPr lang="en-US"/>
          </a:p>
        </p:txBody>
      </p:sp>
      <p:sp>
        <p:nvSpPr>
          <p:cNvPr id="3" name="Content Placeholder 2"/>
          <p:cNvSpPr>
            <a:spLocks noGrp="1"/>
          </p:cNvSpPr>
          <p:nvPr>
            <p:ph idx="1"/>
          </p:nvPr>
        </p:nvSpPr>
        <p:spPr/>
        <p:txBody>
          <a:bodyPr/>
          <a:lstStyle/>
          <a:p>
            <a:r>
              <a:rPr lang="en-US" dirty="0"/>
              <a:t>Connects two components</a:t>
            </a:r>
          </a:p>
          <a:p>
            <a:pPr lvl="1"/>
            <a:r>
              <a:rPr lang="en-US" dirty="0"/>
              <a:t>Connect a specific “Port” on component A to a “Port” on component B</a:t>
            </a:r>
          </a:p>
          <a:p>
            <a:r>
              <a:rPr lang="en-US" dirty="0"/>
              <a:t>The ONLY mechanism by which components communicate</a:t>
            </a:r>
          </a:p>
          <a:p>
            <a:pPr lvl="1"/>
            <a:r>
              <a:rPr lang="en-US" dirty="0"/>
              <a:t>Necessary for parallel simulation</a:t>
            </a:r>
          </a:p>
          <a:p>
            <a:r>
              <a:rPr lang="en-US" dirty="0"/>
              <a:t>Has a minimum, non-zero latency for communication</a:t>
            </a:r>
          </a:p>
          <a:p>
            <a:pPr lvl="1"/>
            <a:r>
              <a:rPr lang="en-US" dirty="0"/>
              <a:t>Except self-links</a:t>
            </a:r>
          </a:p>
          <a:p>
            <a:pPr lvl="1"/>
            <a:r>
              <a:rPr lang="en-US" dirty="0"/>
              <a:t>Except during </a:t>
            </a:r>
            <a:r>
              <a:rPr lang="en-US" dirty="0" err="1"/>
              <a:t>init</a:t>
            </a:r>
            <a:r>
              <a:rPr lang="en-US" dirty="0"/>
              <a:t>/complete phases (untimed)</a:t>
            </a:r>
          </a:p>
          <a:p>
            <a:r>
              <a:rPr lang="en-US" dirty="0"/>
              <a:t>Transparently handles any MPI / threaded communication</a:t>
            </a:r>
          </a:p>
        </p:txBody>
      </p:sp>
      <p:grpSp>
        <p:nvGrpSpPr>
          <p:cNvPr id="10" name="Group 9"/>
          <p:cNvGrpSpPr/>
          <p:nvPr/>
        </p:nvGrpSpPr>
        <p:grpSpPr>
          <a:xfrm>
            <a:off x="2446866" y="5093001"/>
            <a:ext cx="7298267" cy="1185335"/>
            <a:chOff x="457200" y="4792133"/>
            <a:chExt cx="7298267" cy="1185334"/>
          </a:xfrm>
        </p:grpSpPr>
        <p:sp>
          <p:nvSpPr>
            <p:cNvPr id="5" name="Rounded Rectangle 4"/>
            <p:cNvSpPr/>
            <p:nvPr/>
          </p:nvSpPr>
          <p:spPr>
            <a:xfrm>
              <a:off x="457200" y="4792133"/>
              <a:ext cx="2167467" cy="11853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A</a:t>
              </a:r>
            </a:p>
          </p:txBody>
        </p:sp>
        <p:sp>
          <p:nvSpPr>
            <p:cNvPr id="6" name="Rounded Rectangle 5"/>
            <p:cNvSpPr/>
            <p:nvPr/>
          </p:nvSpPr>
          <p:spPr>
            <a:xfrm>
              <a:off x="5588000" y="4792133"/>
              <a:ext cx="2167467" cy="11853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B</a:t>
              </a:r>
            </a:p>
          </p:txBody>
        </p:sp>
        <p:sp>
          <p:nvSpPr>
            <p:cNvPr id="7" name="Rounded Rectangle 6"/>
            <p:cNvSpPr/>
            <p:nvPr/>
          </p:nvSpPr>
          <p:spPr>
            <a:xfrm>
              <a:off x="2370667" y="4792133"/>
              <a:ext cx="508000" cy="1185334"/>
            </a:xfrm>
            <a:prstGeom prst="roundRect">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t>Port X</a:t>
              </a:r>
            </a:p>
          </p:txBody>
        </p:sp>
        <p:sp>
          <p:nvSpPr>
            <p:cNvPr id="8" name="Rounded Rectangle 7"/>
            <p:cNvSpPr/>
            <p:nvPr/>
          </p:nvSpPr>
          <p:spPr>
            <a:xfrm>
              <a:off x="5334000" y="4792133"/>
              <a:ext cx="508000" cy="1185334"/>
            </a:xfrm>
            <a:prstGeom prst="roundRect">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t>Port Y</a:t>
              </a:r>
            </a:p>
          </p:txBody>
        </p:sp>
        <p:sp>
          <p:nvSpPr>
            <p:cNvPr id="9" name="Left-Right Arrow 8"/>
            <p:cNvSpPr/>
            <p:nvPr/>
          </p:nvSpPr>
          <p:spPr>
            <a:xfrm>
              <a:off x="2878668" y="5031051"/>
              <a:ext cx="2455332" cy="809097"/>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Link 1</a:t>
              </a:r>
            </a:p>
          </p:txBody>
        </p:sp>
      </p:grpSp>
    </p:spTree>
    <p:extLst>
      <p:ext uri="{BB962C8B-B14F-4D97-AF65-F5344CB8AC3E}">
        <p14:creationId xmlns:p14="http://schemas.microsoft.com/office/powerpoint/2010/main" val="40111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a:t>
            </a:r>
            <a:endParaRPr lang="en-US" dirty="0"/>
          </a:p>
        </p:txBody>
      </p:sp>
      <p:sp>
        <p:nvSpPr>
          <p:cNvPr id="6" name="Slide Number Placeholder 5"/>
          <p:cNvSpPr>
            <a:spLocks noGrp="1"/>
          </p:cNvSpPr>
          <p:nvPr>
            <p:ph type="sldNum" sz="quarter" idx="4"/>
          </p:nvPr>
        </p:nvSpPr>
        <p:spPr/>
        <p:txBody>
          <a:bodyPr/>
          <a:lstStyle/>
          <a:p>
            <a:fld id="{A5E55A7B-7854-E145-92D9-B491DF4BAE2D}" type="slidenum">
              <a:rPr lang="en-US" smtClean="0"/>
              <a:pPr/>
              <a:t>16</a:t>
            </a:fld>
            <a:endParaRPr lang="en-US"/>
          </a:p>
        </p:txBody>
      </p:sp>
      <p:sp>
        <p:nvSpPr>
          <p:cNvPr id="3" name="Content Placeholder 2"/>
          <p:cNvSpPr>
            <a:spLocks noGrp="1"/>
          </p:cNvSpPr>
          <p:nvPr>
            <p:ph idx="1"/>
          </p:nvPr>
        </p:nvSpPr>
        <p:spPr/>
        <p:txBody>
          <a:bodyPr/>
          <a:lstStyle/>
          <a:p>
            <a:r>
              <a:rPr lang="en-US" dirty="0"/>
              <a:t>Unit of communication between two components</a:t>
            </a:r>
          </a:p>
          <a:p>
            <a:pPr lvl="1"/>
            <a:r>
              <a:rPr lang="en-US" dirty="0"/>
              <a:t>Packet format is up to the communicating components</a:t>
            </a:r>
          </a:p>
          <a:p>
            <a:pPr lvl="1"/>
            <a:endParaRPr lang="en-US" dirty="0"/>
          </a:p>
          <a:p>
            <a:r>
              <a:rPr lang="en-US" dirty="0"/>
              <a:t>Some standardized interfaces</a:t>
            </a:r>
          </a:p>
          <a:p>
            <a:pPr lvl="1"/>
            <a:r>
              <a:rPr lang="en-US" dirty="0"/>
              <a:t>Facilitates “mix and match” capability</a:t>
            </a:r>
          </a:p>
          <a:p>
            <a:pPr lvl="1"/>
            <a:r>
              <a:rPr lang="en-US" dirty="0" err="1">
                <a:sym typeface="Wingdings"/>
              </a:rPr>
              <a:t>sst</a:t>
            </a:r>
            <a:r>
              <a:rPr lang="en-US" dirty="0">
                <a:sym typeface="Wingdings"/>
              </a:rPr>
              <a:t>-core/interfaces/</a:t>
            </a:r>
            <a:endParaRPr lang="en-US" dirty="0"/>
          </a:p>
          <a:p>
            <a:pPr lvl="1"/>
            <a:r>
              <a:rPr lang="en-US" b="1" dirty="0">
                <a:solidFill>
                  <a:schemeClr val="accent3"/>
                </a:solidFill>
              </a:rPr>
              <a:t>Memory</a:t>
            </a:r>
            <a:r>
              <a:rPr lang="en-US" dirty="0"/>
              <a:t> (</a:t>
            </a:r>
            <a:r>
              <a:rPr lang="en-US" dirty="0" err="1"/>
              <a:t>simpleMem</a:t>
            </a:r>
            <a:r>
              <a:rPr lang="en-US" dirty="0"/>
              <a:t>)</a:t>
            </a:r>
          </a:p>
          <a:p>
            <a:pPr lvl="2"/>
            <a:r>
              <a:rPr lang="en-US" dirty="0"/>
              <a:t>Defines commands &amp; event format for communication with caches &amp; memory</a:t>
            </a:r>
          </a:p>
          <a:p>
            <a:pPr lvl="1"/>
            <a:r>
              <a:rPr lang="en-US" b="1" dirty="0">
                <a:solidFill>
                  <a:schemeClr val="accent3"/>
                </a:solidFill>
              </a:rPr>
              <a:t>Network</a:t>
            </a:r>
            <a:r>
              <a:rPr lang="en-US" dirty="0"/>
              <a:t> (</a:t>
            </a:r>
            <a:r>
              <a:rPr lang="en-US" dirty="0" err="1"/>
              <a:t>simpleNetwork</a:t>
            </a:r>
            <a:r>
              <a:rPr lang="en-US" dirty="0"/>
              <a:t>)</a:t>
            </a:r>
          </a:p>
          <a:p>
            <a:pPr lvl="2"/>
            <a:r>
              <a:rPr lang="en-US" dirty="0"/>
              <a:t>Defines a packet format for events sent through a network component</a:t>
            </a:r>
          </a:p>
        </p:txBody>
      </p:sp>
    </p:spTree>
    <p:extLst>
      <p:ext uri="{BB962C8B-B14F-4D97-AF65-F5344CB8AC3E}">
        <p14:creationId xmlns:p14="http://schemas.microsoft.com/office/powerpoint/2010/main" val="46368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Component/Link Interface</a:t>
            </a:r>
            <a:endParaRPr lang="en-US" dirty="0"/>
          </a:p>
        </p:txBody>
      </p:sp>
      <p:sp>
        <p:nvSpPr>
          <p:cNvPr id="6" name="Slide Number Placeholder 5"/>
          <p:cNvSpPr>
            <a:spLocks noGrp="1"/>
          </p:cNvSpPr>
          <p:nvPr>
            <p:ph type="sldNum" sz="quarter" idx="4"/>
          </p:nvPr>
        </p:nvSpPr>
        <p:spPr/>
        <p:txBody>
          <a:bodyPr/>
          <a:lstStyle/>
          <a:p>
            <a:fld id="{A5E55A7B-7854-E145-92D9-B491DF4BAE2D}" type="slidenum">
              <a:rPr lang="en-US" smtClean="0"/>
              <a:pPr/>
              <a:t>17</a:t>
            </a:fld>
            <a:endParaRPr lang="en-US"/>
          </a:p>
        </p:txBody>
      </p:sp>
      <p:sp>
        <p:nvSpPr>
          <p:cNvPr id="3" name="Content Placeholder 2"/>
          <p:cNvSpPr>
            <a:spLocks noGrp="1"/>
          </p:cNvSpPr>
          <p:nvPr>
            <p:ph idx="1"/>
          </p:nvPr>
        </p:nvSpPr>
        <p:spPr/>
        <p:txBody>
          <a:bodyPr/>
          <a:lstStyle/>
          <a:p>
            <a:r>
              <a:rPr lang="en-US" dirty="0"/>
              <a:t>Components use these calls to manage links and events</a:t>
            </a:r>
          </a:p>
          <a:p>
            <a:endParaRPr lang="en-US" dirty="0"/>
          </a:p>
          <a:p>
            <a:r>
              <a:rPr lang="en-US" dirty="0"/>
              <a:t>SST::Component::</a:t>
            </a:r>
            <a:r>
              <a:rPr lang="en-US" dirty="0" err="1"/>
              <a:t>configureLink</a:t>
            </a:r>
            <a:r>
              <a:rPr lang="en-US" dirty="0"/>
              <a:t>()</a:t>
            </a:r>
          </a:p>
          <a:p>
            <a:pPr lvl="1"/>
            <a:r>
              <a:rPr lang="en-US" dirty="0"/>
              <a:t>Registers a link and (optionally) a handler</a:t>
            </a:r>
          </a:p>
          <a:p>
            <a:r>
              <a:rPr lang="en-US" dirty="0"/>
              <a:t>SST::Link::</a:t>
            </a:r>
            <a:r>
              <a:rPr lang="en-US" dirty="0" err="1"/>
              <a:t>recv</a:t>
            </a:r>
            <a:r>
              <a:rPr lang="en-US" dirty="0"/>
              <a:t>()</a:t>
            </a:r>
          </a:p>
          <a:p>
            <a:pPr lvl="1"/>
            <a:r>
              <a:rPr lang="en-US" dirty="0"/>
              <a:t>Pull an event from a link</a:t>
            </a:r>
          </a:p>
          <a:p>
            <a:r>
              <a:rPr lang="en-US" dirty="0"/>
              <a:t>SST::Link::send()</a:t>
            </a:r>
          </a:p>
          <a:p>
            <a:pPr lvl="1"/>
            <a:r>
              <a:rPr lang="en-US" dirty="0"/>
              <a:t>Push an event down a link</a:t>
            </a:r>
          </a:p>
          <a:p>
            <a:r>
              <a:rPr lang="en-US" dirty="0"/>
              <a:t>SST::Component::</a:t>
            </a:r>
            <a:r>
              <a:rPr lang="en-US" dirty="0" err="1"/>
              <a:t>registerClock</a:t>
            </a:r>
            <a:r>
              <a:rPr lang="en-US" dirty="0"/>
              <a:t>()</a:t>
            </a:r>
          </a:p>
          <a:p>
            <a:pPr lvl="1"/>
            <a:r>
              <a:rPr lang="en-US" dirty="0"/>
              <a:t>Register a clock frequency and a handler to be called on each clock tick</a:t>
            </a:r>
          </a:p>
          <a:p>
            <a:endParaRPr lang="en-US" dirty="0"/>
          </a:p>
        </p:txBody>
      </p:sp>
    </p:spTree>
    <p:extLst>
      <p:ext uri="{BB962C8B-B14F-4D97-AF65-F5344CB8AC3E}">
        <p14:creationId xmlns:p14="http://schemas.microsoft.com/office/powerpoint/2010/main" val="20667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CFF5-B155-F44B-8B43-5C1DD759F8B5}"/>
              </a:ext>
            </a:extLst>
          </p:cNvPr>
          <p:cNvSpPr>
            <a:spLocks noGrp="1"/>
          </p:cNvSpPr>
          <p:nvPr>
            <p:ph type="ctrTitle"/>
          </p:nvPr>
        </p:nvSpPr>
        <p:spPr/>
        <p:txBody>
          <a:bodyPr/>
          <a:lstStyle/>
          <a:p>
            <a:r>
              <a:rPr lang="en-US" dirty="0"/>
              <a:t>Simulating with SST</a:t>
            </a:r>
          </a:p>
        </p:txBody>
      </p:sp>
      <p:sp>
        <p:nvSpPr>
          <p:cNvPr id="3" name="Subtitle 2">
            <a:extLst>
              <a:ext uri="{FF2B5EF4-FFF2-40B4-BE49-F238E27FC236}">
                <a16:creationId xmlns:a16="http://schemas.microsoft.com/office/drawing/2014/main" id="{543783D1-197A-1140-8E5E-12C781575083}"/>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8C06450D-47CD-6644-AAB2-F682873D6F58}"/>
              </a:ext>
            </a:extLst>
          </p:cNvPr>
          <p:cNvSpPr>
            <a:spLocks noGrp="1"/>
          </p:cNvSpPr>
          <p:nvPr>
            <p:ph type="ftr" sz="quarter" idx="11"/>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18E36A46-0258-054A-B1C1-BCD815E50885}"/>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5880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62AC-1FC4-304A-87B3-FFF25940A3DD}"/>
              </a:ext>
            </a:extLst>
          </p:cNvPr>
          <p:cNvSpPr>
            <a:spLocks noGrp="1"/>
          </p:cNvSpPr>
          <p:nvPr>
            <p:ph type="title"/>
          </p:nvPr>
        </p:nvSpPr>
        <p:spPr/>
        <p:txBody>
          <a:bodyPr/>
          <a:lstStyle/>
          <a:p>
            <a:r>
              <a:rPr lang="en-US" dirty="0"/>
              <a:t>Simulating with SST</a:t>
            </a:r>
          </a:p>
        </p:txBody>
      </p:sp>
      <p:sp>
        <p:nvSpPr>
          <p:cNvPr id="3" name="Footer Placeholder 2">
            <a:extLst>
              <a:ext uri="{FF2B5EF4-FFF2-40B4-BE49-F238E27FC236}">
                <a16:creationId xmlns:a16="http://schemas.microsoft.com/office/drawing/2014/main" id="{873A0170-3E68-A44C-ADB8-56E3B4908BDF}"/>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4E87753E-3E44-8F4F-B3DA-2E3084B669A8}"/>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5" name="Content Placeholder 4">
            <a:extLst>
              <a:ext uri="{FF2B5EF4-FFF2-40B4-BE49-F238E27FC236}">
                <a16:creationId xmlns:a16="http://schemas.microsoft.com/office/drawing/2014/main" id="{B619FD29-2F8E-EB4E-A837-5A53CE55CEC4}"/>
              </a:ext>
            </a:extLst>
          </p:cNvPr>
          <p:cNvSpPr>
            <a:spLocks noGrp="1"/>
          </p:cNvSpPr>
          <p:nvPr>
            <p:ph idx="1"/>
          </p:nvPr>
        </p:nvSpPr>
        <p:spPr/>
        <p:txBody>
          <a:bodyPr/>
          <a:lstStyle/>
          <a:p>
            <a:r>
              <a:rPr lang="en-US" dirty="0"/>
              <a:t>To define simulations, users create a python configuration file which:</a:t>
            </a:r>
          </a:p>
          <a:p>
            <a:pPr lvl="1"/>
            <a:r>
              <a:rPr lang="en-US" dirty="0"/>
              <a:t>Defines the components and subcomponents to use</a:t>
            </a:r>
          </a:p>
          <a:p>
            <a:pPr lvl="1"/>
            <a:r>
              <a:rPr lang="en-US" dirty="0"/>
              <a:t>Specifies the connectivity between components</a:t>
            </a:r>
          </a:p>
          <a:p>
            <a:endParaRPr lang="en-US" dirty="0"/>
          </a:p>
          <a:p>
            <a:r>
              <a:rPr lang="en-US" dirty="0"/>
              <a:t>SST then:</a:t>
            </a:r>
          </a:p>
          <a:p>
            <a:pPr lvl="1"/>
            <a:r>
              <a:rPr lang="en-US" dirty="0"/>
              <a:t>Loads the file and converts it to a graph</a:t>
            </a:r>
          </a:p>
          <a:p>
            <a:pPr lvl="1"/>
            <a:r>
              <a:rPr lang="en-US" dirty="0"/>
              <a:t>Partitions the graph for parallel simulation</a:t>
            </a:r>
          </a:p>
          <a:p>
            <a:pPr lvl="1"/>
            <a:r>
              <a:rPr lang="en-US" dirty="0"/>
              <a:t>Instantiates the components</a:t>
            </a:r>
          </a:p>
          <a:p>
            <a:pPr lvl="1"/>
            <a:r>
              <a:rPr lang="en-US" dirty="0"/>
              <a:t>Runs the simulation!</a:t>
            </a:r>
          </a:p>
        </p:txBody>
      </p:sp>
    </p:spTree>
    <p:extLst>
      <p:ext uri="{BB962C8B-B14F-4D97-AF65-F5344CB8AC3E}">
        <p14:creationId xmlns:p14="http://schemas.microsoft.com/office/powerpoint/2010/main" val="100907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D45C-B8AD-514D-A0D1-E88E1214B19B}"/>
              </a:ext>
            </a:extLst>
          </p:cNvPr>
          <p:cNvSpPr>
            <a:spLocks noGrp="1"/>
          </p:cNvSpPr>
          <p:nvPr>
            <p:ph type="title"/>
          </p:nvPr>
        </p:nvSpPr>
        <p:spPr/>
        <p:txBody>
          <a:bodyPr/>
          <a:lstStyle/>
          <a:p>
            <a:r>
              <a:rPr lang="en-US"/>
              <a:t>Welcome!</a:t>
            </a:r>
            <a:endParaRPr lang="en-US" dirty="0"/>
          </a:p>
        </p:txBody>
      </p:sp>
      <p:sp>
        <p:nvSpPr>
          <p:cNvPr id="11" name="Footer Placeholder 10">
            <a:extLst>
              <a:ext uri="{FF2B5EF4-FFF2-40B4-BE49-F238E27FC236}">
                <a16:creationId xmlns:a16="http://schemas.microsoft.com/office/drawing/2014/main" id="{7635109C-B410-0842-85D7-E272E179B015}"/>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BCFD9437-8190-2D45-B029-C570225908B6}"/>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5" name="Content Placeholder 14">
            <a:extLst>
              <a:ext uri="{FF2B5EF4-FFF2-40B4-BE49-F238E27FC236}">
                <a16:creationId xmlns:a16="http://schemas.microsoft.com/office/drawing/2014/main" id="{E7A5BEB2-DD85-E546-B65C-47273CAA62F9}"/>
              </a:ext>
            </a:extLst>
          </p:cNvPr>
          <p:cNvSpPr>
            <a:spLocks noGrp="1"/>
          </p:cNvSpPr>
          <p:nvPr>
            <p:ph idx="1"/>
          </p:nvPr>
        </p:nvSpPr>
        <p:spPr/>
        <p:txBody>
          <a:bodyPr/>
          <a:lstStyle/>
          <a:p>
            <a:r>
              <a:rPr lang="en-US" dirty="0"/>
              <a:t>Agenda</a:t>
            </a:r>
          </a:p>
          <a:p>
            <a:pPr lvl="1"/>
            <a:r>
              <a:rPr lang="en-US" dirty="0"/>
              <a:t>The SST Framework</a:t>
            </a:r>
          </a:p>
          <a:p>
            <a:pPr lvl="1"/>
            <a:r>
              <a:rPr lang="en-US" dirty="0"/>
              <a:t>Running a simulation</a:t>
            </a:r>
          </a:p>
          <a:p>
            <a:pPr lvl="1"/>
            <a:r>
              <a:rPr lang="en-US" dirty="0"/>
              <a:t>SST Element Libraries</a:t>
            </a:r>
          </a:p>
          <a:p>
            <a:pPr lvl="1"/>
            <a:r>
              <a:rPr lang="en-US" dirty="0"/>
              <a:t>Getting started running and extending SST</a:t>
            </a:r>
          </a:p>
          <a:p>
            <a:pPr lvl="1"/>
            <a:endParaRPr lang="en-US" dirty="0"/>
          </a:p>
          <a:p>
            <a:pPr lvl="1"/>
            <a:r>
              <a:rPr lang="en-US" dirty="0"/>
              <a:t>Tomorrow: OCCAM</a:t>
            </a:r>
          </a:p>
          <a:p>
            <a:pPr lvl="1"/>
            <a:r>
              <a:rPr lang="en-US" dirty="0"/>
              <a:t>Thursday: Deep dive?</a:t>
            </a:r>
          </a:p>
          <a:p>
            <a:pPr lvl="1"/>
            <a:endParaRPr lang="en-US" dirty="0"/>
          </a:p>
        </p:txBody>
      </p:sp>
    </p:spTree>
    <p:extLst>
      <p:ext uri="{BB962C8B-B14F-4D97-AF65-F5344CB8AC3E}">
        <p14:creationId xmlns:p14="http://schemas.microsoft.com/office/powerpoint/2010/main" val="9538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Simulation Configuration</a:t>
            </a:r>
            <a:endParaRPr lang="en-US" dirty="0"/>
          </a:p>
        </p:txBody>
      </p:sp>
      <p:sp>
        <p:nvSpPr>
          <p:cNvPr id="4" name="Slide Number Placeholder 3"/>
          <p:cNvSpPr>
            <a:spLocks noGrp="1"/>
          </p:cNvSpPr>
          <p:nvPr>
            <p:ph type="sldNum" sz="quarter" idx="4"/>
          </p:nvPr>
        </p:nvSpPr>
        <p:spPr/>
        <p:txBody>
          <a:bodyPr/>
          <a:lstStyle/>
          <a:p>
            <a:fld id="{A5E55A7B-7854-E145-92D9-B491DF4BAE2D}" type="slidenum">
              <a:rPr lang="en-US" smtClean="0"/>
              <a:pPr/>
              <a:t>20</a:t>
            </a:fld>
            <a:endParaRPr lang="en-US"/>
          </a:p>
        </p:txBody>
      </p:sp>
      <p:sp>
        <p:nvSpPr>
          <p:cNvPr id="9" name="Content Placeholder 8">
            <a:extLst>
              <a:ext uri="{FF2B5EF4-FFF2-40B4-BE49-F238E27FC236}">
                <a16:creationId xmlns:a16="http://schemas.microsoft.com/office/drawing/2014/main" id="{3BCF89C9-E1ED-FB4F-AAD0-A56EF82C4234}"/>
              </a:ext>
            </a:extLst>
          </p:cNvPr>
          <p:cNvSpPr>
            <a:spLocks noGrp="1"/>
          </p:cNvSpPr>
          <p:nvPr>
            <p:ph idx="1"/>
          </p:nvPr>
        </p:nvSpPr>
        <p:spPr/>
        <p:txBody>
          <a:bodyPr/>
          <a:lstStyle/>
          <a:p>
            <a:endParaRPr lang="en-US"/>
          </a:p>
        </p:txBody>
      </p:sp>
      <p:pic>
        <p:nvPicPr>
          <p:cNvPr id="6" name="sstConfig_pyth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0704" y="991675"/>
            <a:ext cx="6889003" cy="5412967"/>
          </a:xfrm>
          <a:prstGeom prst="rect">
            <a:avLst/>
          </a:prstGeom>
        </p:spPr>
      </p:pic>
    </p:spTree>
    <p:extLst>
      <p:ext uri="{BB962C8B-B14F-4D97-AF65-F5344CB8AC3E}">
        <p14:creationId xmlns:p14="http://schemas.microsoft.com/office/powerpoint/2010/main" val="102824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Lifecycle</a:t>
            </a:r>
          </a:p>
        </p:txBody>
      </p:sp>
      <p:sp>
        <p:nvSpPr>
          <p:cNvPr id="6" name="Slide Number Placeholder 5"/>
          <p:cNvSpPr>
            <a:spLocks noGrp="1"/>
          </p:cNvSpPr>
          <p:nvPr>
            <p:ph type="sldNum" sz="quarter" idx="4"/>
          </p:nvPr>
        </p:nvSpPr>
        <p:spPr/>
        <p:txBody>
          <a:bodyPr/>
          <a:lstStyle/>
          <a:p>
            <a:fld id="{A5E55A7B-7854-E145-92D9-B491DF4BAE2D}" type="slidenum">
              <a:rPr lang="en-US" smtClean="0"/>
              <a:pPr/>
              <a:t>21</a:t>
            </a:fld>
            <a:endParaRPr lang="en-US"/>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Birth</a:t>
            </a:r>
          </a:p>
          <a:p>
            <a:pPr lvl="1"/>
            <a:r>
              <a:rPr lang="en-US" b="1" dirty="0"/>
              <a:t>Create graph </a:t>
            </a:r>
            <a:r>
              <a:rPr lang="en-US" dirty="0"/>
              <a:t>of components using Python configuration file</a:t>
            </a:r>
          </a:p>
          <a:p>
            <a:pPr lvl="1"/>
            <a:r>
              <a:rPr lang="en-US" b="1" dirty="0"/>
              <a:t>Partition</a:t>
            </a:r>
            <a:r>
              <a:rPr lang="en-US" dirty="0"/>
              <a:t> graph and assign components to MPI ranks</a:t>
            </a:r>
          </a:p>
          <a:p>
            <a:pPr lvl="1"/>
            <a:r>
              <a:rPr lang="en-US" b="1" dirty="0"/>
              <a:t>Instantiate</a:t>
            </a:r>
            <a:r>
              <a:rPr lang="en-US" dirty="0"/>
              <a:t> components</a:t>
            </a:r>
          </a:p>
          <a:p>
            <a:pPr lvl="1"/>
            <a:r>
              <a:rPr lang="en-US" b="1" dirty="0"/>
              <a:t>Connect</a:t>
            </a:r>
            <a:r>
              <a:rPr lang="en-US" dirty="0"/>
              <a:t> components via links</a:t>
            </a:r>
          </a:p>
          <a:p>
            <a:pPr lvl="1"/>
            <a:r>
              <a:rPr lang="en-US" b="1" dirty="0"/>
              <a:t>Initialize</a:t>
            </a:r>
            <a:r>
              <a:rPr lang="en-US" dirty="0"/>
              <a:t> components using their </a:t>
            </a:r>
            <a:r>
              <a:rPr lang="en-US" dirty="0" err="1"/>
              <a:t>init</a:t>
            </a:r>
            <a:r>
              <a:rPr lang="en-US" dirty="0"/>
              <a:t>() functions, multi-phase initialization</a:t>
            </a:r>
          </a:p>
          <a:p>
            <a:pPr lvl="1"/>
            <a:r>
              <a:rPr lang="en-US" b="1" dirty="0"/>
              <a:t>Setup</a:t>
            </a:r>
            <a:r>
              <a:rPr lang="en-US" dirty="0"/>
              <a:t> components using their setup() functions</a:t>
            </a:r>
          </a:p>
          <a:p>
            <a:r>
              <a:rPr lang="en-US" b="1" dirty="0">
                <a:solidFill>
                  <a:schemeClr val="accent1"/>
                </a:solidFill>
              </a:rPr>
              <a:t>Life</a:t>
            </a:r>
          </a:p>
          <a:p>
            <a:pPr lvl="1"/>
            <a:r>
              <a:rPr lang="en-US" b="1" dirty="0"/>
              <a:t>Send</a:t>
            </a:r>
            <a:r>
              <a:rPr lang="en-US" dirty="0"/>
              <a:t> events</a:t>
            </a:r>
          </a:p>
          <a:p>
            <a:pPr lvl="1"/>
            <a:r>
              <a:rPr lang="en-US" b="1" dirty="0"/>
              <a:t>Manage</a:t>
            </a:r>
            <a:r>
              <a:rPr lang="en-US" dirty="0"/>
              <a:t> clock and event handlers</a:t>
            </a:r>
          </a:p>
          <a:p>
            <a:r>
              <a:rPr lang="en-US" b="1" dirty="0">
                <a:solidFill>
                  <a:schemeClr val="accent1"/>
                </a:solidFill>
              </a:rPr>
              <a:t>Death</a:t>
            </a:r>
          </a:p>
          <a:p>
            <a:pPr lvl="1"/>
            <a:r>
              <a:rPr lang="en-US" b="1" dirty="0"/>
              <a:t>Complete</a:t>
            </a:r>
            <a:r>
              <a:rPr lang="en-US" dirty="0"/>
              <a:t> simulation using components’ complete() functions, multi-phase quiesce</a:t>
            </a:r>
          </a:p>
          <a:p>
            <a:pPr lvl="1"/>
            <a:r>
              <a:rPr lang="en-US" b="1" dirty="0"/>
              <a:t>Finalize</a:t>
            </a:r>
            <a:r>
              <a:rPr lang="en-US" dirty="0"/>
              <a:t> components using their finish() functions</a:t>
            </a:r>
          </a:p>
          <a:p>
            <a:pPr lvl="1"/>
            <a:r>
              <a:rPr lang="en-US" b="1" dirty="0"/>
              <a:t>Output</a:t>
            </a:r>
            <a:r>
              <a:rPr lang="en-US" dirty="0"/>
              <a:t> statistics</a:t>
            </a:r>
          </a:p>
          <a:p>
            <a:pPr lvl="1"/>
            <a:r>
              <a:rPr lang="en-US" b="1" dirty="0"/>
              <a:t>Cleanup</a:t>
            </a:r>
            <a:r>
              <a:rPr lang="en-US" dirty="0"/>
              <a:t> simulation, delete components</a:t>
            </a:r>
          </a:p>
        </p:txBody>
      </p:sp>
      <p:sp>
        <p:nvSpPr>
          <p:cNvPr id="10" name="Oval 9">
            <a:extLst>
              <a:ext uri="{FF2B5EF4-FFF2-40B4-BE49-F238E27FC236}">
                <a16:creationId xmlns:a16="http://schemas.microsoft.com/office/drawing/2014/main" id="{7028505A-FDD2-1240-8330-EEA1D40CA4E6}"/>
              </a:ext>
            </a:extLst>
          </p:cNvPr>
          <p:cNvSpPr/>
          <p:nvPr/>
        </p:nvSpPr>
        <p:spPr>
          <a:xfrm>
            <a:off x="10199055" y="278056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14046-3813-A444-933D-5A12E0F1D697}"/>
              </a:ext>
            </a:extLst>
          </p:cNvPr>
          <p:cNvSpPr/>
          <p:nvPr/>
        </p:nvSpPr>
        <p:spPr>
          <a:xfrm>
            <a:off x="11274633" y="272592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694F63-5B42-AA4C-9FB3-3DAD30DCF69C}"/>
              </a:ext>
            </a:extLst>
          </p:cNvPr>
          <p:cNvSpPr/>
          <p:nvPr/>
        </p:nvSpPr>
        <p:spPr>
          <a:xfrm>
            <a:off x="10777484" y="267148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F3B917-F1C7-9B4F-9626-75C582C4488A}"/>
              </a:ext>
            </a:extLst>
          </p:cNvPr>
          <p:cNvSpPr/>
          <p:nvPr/>
        </p:nvSpPr>
        <p:spPr>
          <a:xfrm>
            <a:off x="9843128" y="243796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8872ED-E546-7F4C-A9A2-6731876B9BCF}"/>
              </a:ext>
            </a:extLst>
          </p:cNvPr>
          <p:cNvSpPr/>
          <p:nvPr/>
        </p:nvSpPr>
        <p:spPr>
          <a:xfrm>
            <a:off x="11366073" y="328676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639A4B-4238-344A-81E6-6B448BC3A078}"/>
              </a:ext>
            </a:extLst>
          </p:cNvPr>
          <p:cNvSpPr/>
          <p:nvPr/>
        </p:nvSpPr>
        <p:spPr>
          <a:xfrm>
            <a:off x="9937677" y="33782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FDD2FD-D970-BB41-AE9D-07F437027A4D}"/>
              </a:ext>
            </a:extLst>
          </p:cNvPr>
          <p:cNvSpPr/>
          <p:nvPr/>
        </p:nvSpPr>
        <p:spPr>
          <a:xfrm>
            <a:off x="10035925" y="407362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122016-2A5D-6F4B-AE38-5BD8488E2A52}"/>
              </a:ext>
            </a:extLst>
          </p:cNvPr>
          <p:cNvSpPr/>
          <p:nvPr/>
        </p:nvSpPr>
        <p:spPr>
          <a:xfrm>
            <a:off x="11566210" y="421486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AD1B73B-0ADC-6B40-AD14-D55ACE3AA055}"/>
              </a:ext>
            </a:extLst>
          </p:cNvPr>
          <p:cNvCxnSpPr>
            <a:cxnSpLocks/>
            <a:stCxn id="12" idx="2"/>
            <a:endCxn id="10" idx="6"/>
          </p:cNvCxnSpPr>
          <p:nvPr/>
        </p:nvCxnSpPr>
        <p:spPr>
          <a:xfrm flipH="1">
            <a:off x="10381935" y="2762928"/>
            <a:ext cx="395549" cy="109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FD6B9C-9556-F349-A7A7-441BE3E68105}"/>
              </a:ext>
            </a:extLst>
          </p:cNvPr>
          <p:cNvCxnSpPr>
            <a:cxnSpLocks/>
            <a:stCxn id="13" idx="5"/>
            <a:endCxn id="10" idx="1"/>
          </p:cNvCxnSpPr>
          <p:nvPr/>
        </p:nvCxnSpPr>
        <p:spPr>
          <a:xfrm>
            <a:off x="9999226" y="2594061"/>
            <a:ext cx="226611" cy="213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532D1-9544-9744-9686-6910619263DC}"/>
              </a:ext>
            </a:extLst>
          </p:cNvPr>
          <p:cNvCxnSpPr>
            <a:cxnSpLocks/>
            <a:stCxn id="10" idx="3"/>
            <a:endCxn id="15" idx="0"/>
          </p:cNvCxnSpPr>
          <p:nvPr/>
        </p:nvCxnSpPr>
        <p:spPr>
          <a:xfrm flipH="1">
            <a:off x="10029117" y="2936660"/>
            <a:ext cx="196720" cy="441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3044BB-0929-614E-AE04-3C0D7A299C73}"/>
              </a:ext>
            </a:extLst>
          </p:cNvPr>
          <p:cNvCxnSpPr>
            <a:cxnSpLocks/>
            <a:stCxn id="16" idx="0"/>
            <a:endCxn id="15" idx="4"/>
          </p:cNvCxnSpPr>
          <p:nvPr/>
        </p:nvCxnSpPr>
        <p:spPr>
          <a:xfrm flipH="1" flipV="1">
            <a:off x="10029117" y="3561080"/>
            <a:ext cx="98248" cy="512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B81BEF-FE73-BE40-869A-8A0071529F65}"/>
              </a:ext>
            </a:extLst>
          </p:cNvPr>
          <p:cNvCxnSpPr>
            <a:cxnSpLocks/>
            <a:stCxn id="12" idx="6"/>
            <a:endCxn id="11" idx="2"/>
          </p:cNvCxnSpPr>
          <p:nvPr/>
        </p:nvCxnSpPr>
        <p:spPr>
          <a:xfrm>
            <a:off x="10960364" y="2762928"/>
            <a:ext cx="314269" cy="54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302EDA-622D-2C49-9B34-4F77ED2134A0}"/>
              </a:ext>
            </a:extLst>
          </p:cNvPr>
          <p:cNvCxnSpPr>
            <a:cxnSpLocks/>
            <a:stCxn id="17" idx="1"/>
            <a:endCxn id="14" idx="4"/>
          </p:cNvCxnSpPr>
          <p:nvPr/>
        </p:nvCxnSpPr>
        <p:spPr>
          <a:xfrm flipH="1" flipV="1">
            <a:off x="11457513" y="3469640"/>
            <a:ext cx="135479" cy="77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4E79B7-A65B-DB4F-8DB2-DDC86E6C4661}"/>
              </a:ext>
            </a:extLst>
          </p:cNvPr>
          <p:cNvCxnSpPr>
            <a:cxnSpLocks/>
            <a:stCxn id="16" idx="6"/>
            <a:endCxn id="17" idx="2"/>
          </p:cNvCxnSpPr>
          <p:nvPr/>
        </p:nvCxnSpPr>
        <p:spPr>
          <a:xfrm>
            <a:off x="10218805" y="4165064"/>
            <a:ext cx="1347405" cy="141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909B8C-3614-AB4A-8FF1-DAD3DD29B753}"/>
              </a:ext>
            </a:extLst>
          </p:cNvPr>
          <p:cNvCxnSpPr>
            <a:cxnSpLocks/>
            <a:stCxn id="11" idx="4"/>
            <a:endCxn id="14" idx="0"/>
          </p:cNvCxnSpPr>
          <p:nvPr/>
        </p:nvCxnSpPr>
        <p:spPr>
          <a:xfrm>
            <a:off x="11366073" y="2908807"/>
            <a:ext cx="91440" cy="37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8FE230-303B-764F-B225-7C379F9A9620}"/>
              </a:ext>
            </a:extLst>
          </p:cNvPr>
          <p:cNvCxnSpPr>
            <a:cxnSpLocks/>
            <a:stCxn id="16" idx="7"/>
            <a:endCxn id="14" idx="2"/>
          </p:cNvCxnSpPr>
          <p:nvPr/>
        </p:nvCxnSpPr>
        <p:spPr>
          <a:xfrm flipV="1">
            <a:off x="10192023" y="3378200"/>
            <a:ext cx="1174050" cy="722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8F7D7D-C15C-4143-9238-31622054C597}"/>
              </a:ext>
            </a:extLst>
          </p:cNvPr>
          <p:cNvCxnSpPr>
            <a:cxnSpLocks/>
            <a:stCxn id="16" idx="0"/>
            <a:endCxn id="11" idx="3"/>
          </p:cNvCxnSpPr>
          <p:nvPr/>
        </p:nvCxnSpPr>
        <p:spPr>
          <a:xfrm flipV="1">
            <a:off x="10127365" y="2882025"/>
            <a:ext cx="1174050" cy="11915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46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SST in Parallel</a:t>
            </a:r>
            <a:endParaRPr lang="en-US" dirty="0"/>
          </a:p>
        </p:txBody>
      </p:sp>
      <p:sp>
        <p:nvSpPr>
          <p:cNvPr id="51" name="Slide Number Placeholder 50"/>
          <p:cNvSpPr>
            <a:spLocks noGrp="1"/>
          </p:cNvSpPr>
          <p:nvPr>
            <p:ph type="sldNum" sz="quarter" idx="4"/>
          </p:nvPr>
        </p:nvSpPr>
        <p:spPr/>
        <p:txBody>
          <a:bodyPr/>
          <a:lstStyle/>
          <a:p>
            <a:fld id="{A5E55A7B-7854-E145-92D9-B491DF4BAE2D}" type="slidenum">
              <a:rPr lang="en-US" smtClean="0"/>
              <a:pPr/>
              <a:t>22</a:t>
            </a:fld>
            <a:endParaRPr lang="en-US"/>
          </a:p>
        </p:txBody>
      </p:sp>
      <p:sp>
        <p:nvSpPr>
          <p:cNvPr id="3" name="Content Placeholder 2"/>
          <p:cNvSpPr>
            <a:spLocks noGrp="1"/>
          </p:cNvSpPr>
          <p:nvPr>
            <p:ph idx="1"/>
          </p:nvPr>
        </p:nvSpPr>
        <p:spPr>
          <a:xfrm>
            <a:off x="720648" y="1429232"/>
            <a:ext cx="5954655" cy="4663440"/>
          </a:xfrm>
        </p:spPr>
        <p:txBody>
          <a:bodyPr/>
          <a:lstStyle/>
          <a:p>
            <a:r>
              <a:rPr lang="en-US" dirty="0"/>
              <a:t>SST was designed from the ground up to enable scalable, parallel simulations</a:t>
            </a:r>
          </a:p>
          <a:p>
            <a:r>
              <a:rPr lang="en-US" dirty="0"/>
              <a:t>Components distributed among MPI ranks</a:t>
            </a:r>
          </a:p>
          <a:p>
            <a:pPr lvl="1"/>
            <a:r>
              <a:rPr lang="en-US" dirty="0"/>
              <a:t>And/or threads</a:t>
            </a:r>
          </a:p>
          <a:p>
            <a:r>
              <a:rPr lang="en-US" dirty="0"/>
              <a:t>Links allow parallelism</a:t>
            </a:r>
          </a:p>
          <a:p>
            <a:pPr lvl="1"/>
            <a:r>
              <a:rPr lang="en-US" dirty="0"/>
              <a:t>Hence, components should communicate via links only</a:t>
            </a:r>
          </a:p>
          <a:p>
            <a:pPr lvl="1"/>
            <a:r>
              <a:rPr lang="en-US" dirty="0"/>
              <a:t>Transparently handle any MPI/thread communication</a:t>
            </a:r>
          </a:p>
          <a:p>
            <a:pPr lvl="1"/>
            <a:r>
              <a:rPr lang="en-US" dirty="0"/>
              <a:t>Specified link-latency determines synchronization rate</a:t>
            </a:r>
          </a:p>
        </p:txBody>
      </p:sp>
      <p:grpSp>
        <p:nvGrpSpPr>
          <p:cNvPr id="4" name="Group 3">
            <a:extLst>
              <a:ext uri="{FF2B5EF4-FFF2-40B4-BE49-F238E27FC236}">
                <a16:creationId xmlns:a16="http://schemas.microsoft.com/office/drawing/2014/main" id="{03D6B98A-8CE6-894D-BB64-0A15B393FD00}"/>
              </a:ext>
            </a:extLst>
          </p:cNvPr>
          <p:cNvGrpSpPr/>
          <p:nvPr/>
        </p:nvGrpSpPr>
        <p:grpSpPr>
          <a:xfrm>
            <a:off x="7194517" y="810728"/>
            <a:ext cx="3820831" cy="5318745"/>
            <a:chOff x="7194517" y="810728"/>
            <a:chExt cx="3820831" cy="5318745"/>
          </a:xfrm>
        </p:grpSpPr>
        <p:sp>
          <p:nvSpPr>
            <p:cNvPr id="5" name="Rectangle 4"/>
            <p:cNvSpPr/>
            <p:nvPr/>
          </p:nvSpPr>
          <p:spPr>
            <a:xfrm>
              <a:off x="7194517" y="810728"/>
              <a:ext cx="3820831" cy="2259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194517" y="3869932"/>
              <a:ext cx="3820831" cy="22595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246205" y="891955"/>
              <a:ext cx="3706703" cy="2104473"/>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0"/>
            <a:lstStyle/>
            <a:p>
              <a:r>
                <a:rPr lang="en-US" sz="1100" dirty="0">
                  <a:solidFill>
                    <a:schemeClr val="tx1"/>
                  </a:solidFill>
                </a:rPr>
                <a:t>MPI Rank 0</a:t>
              </a:r>
            </a:p>
          </p:txBody>
        </p:sp>
        <p:sp>
          <p:nvSpPr>
            <p:cNvPr id="8" name="Rectangle 7"/>
            <p:cNvSpPr/>
            <p:nvPr/>
          </p:nvSpPr>
          <p:spPr>
            <a:xfrm>
              <a:off x="7246205" y="3941107"/>
              <a:ext cx="915599" cy="2104473"/>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0"/>
            <a:lstStyle/>
            <a:p>
              <a:r>
                <a:rPr lang="en-US" sz="1100" dirty="0">
                  <a:solidFill>
                    <a:schemeClr val="tx1"/>
                  </a:solidFill>
                </a:rPr>
                <a:t>MPI Rank 0</a:t>
              </a:r>
            </a:p>
          </p:txBody>
        </p:sp>
        <p:sp>
          <p:nvSpPr>
            <p:cNvPr id="9" name="Rectangle 8"/>
            <p:cNvSpPr/>
            <p:nvPr/>
          </p:nvSpPr>
          <p:spPr>
            <a:xfrm>
              <a:off x="8176573" y="3941107"/>
              <a:ext cx="915599" cy="2104473"/>
            </a:xfrm>
            <a:prstGeom prst="rect">
              <a:avLst/>
            </a:prstGeom>
            <a:solidFill>
              <a:schemeClr val="accent6">
                <a:lumMod val="40000"/>
                <a:lumOff val="60000"/>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0"/>
            <a:lstStyle/>
            <a:p>
              <a:r>
                <a:rPr lang="en-US" sz="1100" dirty="0">
                  <a:solidFill>
                    <a:schemeClr val="tx1"/>
                  </a:solidFill>
                </a:rPr>
                <a:t>MPI Rank 1</a:t>
              </a:r>
            </a:p>
          </p:txBody>
        </p:sp>
        <p:sp>
          <p:nvSpPr>
            <p:cNvPr id="10" name="Rectangle 9"/>
            <p:cNvSpPr/>
            <p:nvPr/>
          </p:nvSpPr>
          <p:spPr>
            <a:xfrm>
              <a:off x="9106941" y="3941107"/>
              <a:ext cx="915599" cy="2104473"/>
            </a:xfrm>
            <a:prstGeom prst="rect">
              <a:avLst/>
            </a:prstGeom>
            <a:solidFill>
              <a:schemeClr val="accent6">
                <a:alpha val="7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0"/>
            <a:lstStyle/>
            <a:p>
              <a:r>
                <a:rPr lang="en-US" sz="1100" dirty="0">
                  <a:solidFill>
                    <a:schemeClr val="tx1"/>
                  </a:solidFill>
                </a:rPr>
                <a:t>MPI Rank 2</a:t>
              </a:r>
            </a:p>
          </p:txBody>
        </p:sp>
        <p:sp>
          <p:nvSpPr>
            <p:cNvPr id="11" name="Rectangle 10"/>
            <p:cNvSpPr/>
            <p:nvPr/>
          </p:nvSpPr>
          <p:spPr>
            <a:xfrm>
              <a:off x="10037309" y="3941107"/>
              <a:ext cx="915599" cy="2104473"/>
            </a:xfrm>
            <a:prstGeom prst="rect">
              <a:avLst/>
            </a:prstGeom>
            <a:solidFill>
              <a:schemeClr val="accent6">
                <a:lumMod val="75000"/>
                <a:alpha val="69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0"/>
            <a:lstStyle/>
            <a:p>
              <a:r>
                <a:rPr lang="en-US" sz="1100" dirty="0">
                  <a:solidFill>
                    <a:schemeClr val="tx1"/>
                  </a:solidFill>
                </a:rPr>
                <a:t>MPI Rank 3</a:t>
              </a:r>
            </a:p>
          </p:txBody>
        </p:sp>
        <p:sp>
          <p:nvSpPr>
            <p:cNvPr id="12" name="Rectangle 11"/>
            <p:cNvSpPr/>
            <p:nvPr/>
          </p:nvSpPr>
          <p:spPr>
            <a:xfrm>
              <a:off x="7361103" y="4014971"/>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Comp0</a:t>
              </a:r>
            </a:p>
          </p:txBody>
        </p:sp>
        <p:sp>
          <p:nvSpPr>
            <p:cNvPr id="13" name="Rectangle 12"/>
            <p:cNvSpPr/>
            <p:nvPr/>
          </p:nvSpPr>
          <p:spPr>
            <a:xfrm>
              <a:off x="8291471" y="4014971"/>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Comp2</a:t>
              </a:r>
            </a:p>
          </p:txBody>
        </p:sp>
        <p:sp>
          <p:nvSpPr>
            <p:cNvPr id="14" name="Rectangle 13"/>
            <p:cNvSpPr/>
            <p:nvPr/>
          </p:nvSpPr>
          <p:spPr>
            <a:xfrm>
              <a:off x="9221839" y="4014971"/>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Comp4</a:t>
              </a:r>
            </a:p>
          </p:txBody>
        </p:sp>
        <p:sp>
          <p:nvSpPr>
            <p:cNvPr id="15" name="Rectangle 14"/>
            <p:cNvSpPr/>
            <p:nvPr/>
          </p:nvSpPr>
          <p:spPr>
            <a:xfrm>
              <a:off x="10152206" y="4014971"/>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Comp6</a:t>
              </a:r>
            </a:p>
          </p:txBody>
        </p:sp>
        <p:sp>
          <p:nvSpPr>
            <p:cNvPr id="16" name="Rectangle 15"/>
            <p:cNvSpPr/>
            <p:nvPr/>
          </p:nvSpPr>
          <p:spPr>
            <a:xfrm>
              <a:off x="7361103" y="4882707"/>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Comp1</a:t>
              </a:r>
            </a:p>
          </p:txBody>
        </p:sp>
        <p:sp>
          <p:nvSpPr>
            <p:cNvPr id="17" name="Rectangle 16"/>
            <p:cNvSpPr/>
            <p:nvPr/>
          </p:nvSpPr>
          <p:spPr>
            <a:xfrm>
              <a:off x="8291471" y="4882707"/>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Comp3</a:t>
              </a:r>
            </a:p>
          </p:txBody>
        </p:sp>
        <p:sp>
          <p:nvSpPr>
            <p:cNvPr id="18" name="Rectangle 17"/>
            <p:cNvSpPr/>
            <p:nvPr/>
          </p:nvSpPr>
          <p:spPr>
            <a:xfrm>
              <a:off x="9221839" y="4882707"/>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Comp5</a:t>
              </a:r>
            </a:p>
          </p:txBody>
        </p:sp>
        <p:sp>
          <p:nvSpPr>
            <p:cNvPr id="19" name="Rectangle 18"/>
            <p:cNvSpPr/>
            <p:nvPr/>
          </p:nvSpPr>
          <p:spPr>
            <a:xfrm>
              <a:off x="10152206" y="4882707"/>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Comp7</a:t>
              </a:r>
            </a:p>
          </p:txBody>
        </p:sp>
        <p:cxnSp>
          <p:nvCxnSpPr>
            <p:cNvPr id="20" name="Straight Arrow Connector 19"/>
            <p:cNvCxnSpPr>
              <a:stCxn id="12" idx="3"/>
              <a:endCxn id="13" idx="1"/>
            </p:cNvCxnSpPr>
            <p:nvPr/>
          </p:nvCxnSpPr>
          <p:spPr>
            <a:xfrm>
              <a:off x="8046903" y="4357871"/>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6" idx="3"/>
              <a:endCxn id="17" idx="1"/>
            </p:cNvCxnSpPr>
            <p:nvPr/>
          </p:nvCxnSpPr>
          <p:spPr>
            <a:xfrm>
              <a:off x="8046903" y="5225607"/>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7" idx="3"/>
              <a:endCxn id="18" idx="1"/>
            </p:cNvCxnSpPr>
            <p:nvPr/>
          </p:nvCxnSpPr>
          <p:spPr>
            <a:xfrm>
              <a:off x="8977271" y="5225607"/>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8" idx="3"/>
              <a:endCxn id="19" idx="1"/>
            </p:cNvCxnSpPr>
            <p:nvPr/>
          </p:nvCxnSpPr>
          <p:spPr>
            <a:xfrm>
              <a:off x="9907641" y="5225607"/>
              <a:ext cx="244567"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4" idx="3"/>
              <a:endCxn id="15" idx="1"/>
            </p:cNvCxnSpPr>
            <p:nvPr/>
          </p:nvCxnSpPr>
          <p:spPr>
            <a:xfrm>
              <a:off x="9907641" y="4357871"/>
              <a:ext cx="244567"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8977271" y="4357871"/>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2"/>
              <a:endCxn id="16" idx="0"/>
            </p:cNvCxnSpPr>
            <p:nvPr/>
          </p:nvCxnSpPr>
          <p:spPr>
            <a:xfrm>
              <a:off x="7704003" y="4700771"/>
              <a:ext cx="0" cy="181936"/>
            </a:xfrm>
            <a:prstGeom prst="straightConnector1">
              <a:avLst/>
            </a:prstGeom>
            <a:solidFill>
              <a:schemeClr val="accent5"/>
            </a:solidFill>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3" idx="2"/>
              <a:endCxn id="17" idx="0"/>
            </p:cNvCxnSpPr>
            <p:nvPr/>
          </p:nvCxnSpPr>
          <p:spPr>
            <a:xfrm>
              <a:off x="8634371" y="4700771"/>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4" idx="2"/>
              <a:endCxn id="18" idx="0"/>
            </p:cNvCxnSpPr>
            <p:nvPr/>
          </p:nvCxnSpPr>
          <p:spPr>
            <a:xfrm>
              <a:off x="9564739" y="4700771"/>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2"/>
              <a:endCxn id="19" idx="0"/>
            </p:cNvCxnSpPr>
            <p:nvPr/>
          </p:nvCxnSpPr>
          <p:spPr>
            <a:xfrm>
              <a:off x="10495106" y="4700771"/>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7361103" y="981942"/>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Comp0</a:t>
              </a:r>
            </a:p>
          </p:txBody>
        </p:sp>
        <p:sp>
          <p:nvSpPr>
            <p:cNvPr id="31" name="Rectangle 30"/>
            <p:cNvSpPr/>
            <p:nvPr/>
          </p:nvSpPr>
          <p:spPr>
            <a:xfrm>
              <a:off x="8291471" y="981942"/>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Comp2</a:t>
              </a:r>
            </a:p>
          </p:txBody>
        </p:sp>
        <p:sp>
          <p:nvSpPr>
            <p:cNvPr id="32" name="Rectangle 31"/>
            <p:cNvSpPr/>
            <p:nvPr/>
          </p:nvSpPr>
          <p:spPr>
            <a:xfrm>
              <a:off x="9221839" y="981942"/>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Comp4</a:t>
              </a:r>
            </a:p>
          </p:txBody>
        </p:sp>
        <p:sp>
          <p:nvSpPr>
            <p:cNvPr id="33" name="Rectangle 32"/>
            <p:cNvSpPr/>
            <p:nvPr/>
          </p:nvSpPr>
          <p:spPr>
            <a:xfrm>
              <a:off x="10152206" y="981942"/>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Comp6</a:t>
              </a:r>
            </a:p>
          </p:txBody>
        </p:sp>
        <p:sp>
          <p:nvSpPr>
            <p:cNvPr id="34" name="Rectangle 33"/>
            <p:cNvSpPr/>
            <p:nvPr/>
          </p:nvSpPr>
          <p:spPr>
            <a:xfrm>
              <a:off x="7361103" y="1849678"/>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Comp1</a:t>
              </a:r>
            </a:p>
          </p:txBody>
        </p:sp>
        <p:sp>
          <p:nvSpPr>
            <p:cNvPr id="35" name="Rectangle 34"/>
            <p:cNvSpPr/>
            <p:nvPr/>
          </p:nvSpPr>
          <p:spPr>
            <a:xfrm>
              <a:off x="8291471" y="1849678"/>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Comp3</a:t>
              </a:r>
            </a:p>
          </p:txBody>
        </p:sp>
        <p:sp>
          <p:nvSpPr>
            <p:cNvPr id="36" name="Rectangle 35"/>
            <p:cNvSpPr/>
            <p:nvPr/>
          </p:nvSpPr>
          <p:spPr>
            <a:xfrm>
              <a:off x="9221839" y="1849678"/>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Comp5</a:t>
              </a:r>
            </a:p>
          </p:txBody>
        </p:sp>
        <p:sp>
          <p:nvSpPr>
            <p:cNvPr id="37" name="Rectangle 36"/>
            <p:cNvSpPr/>
            <p:nvPr/>
          </p:nvSpPr>
          <p:spPr>
            <a:xfrm>
              <a:off x="10152206" y="1849678"/>
              <a:ext cx="685800" cy="685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effectLst>
                    <a:outerShdw blurRad="50800" dist="38100" dir="2700000" algn="tl" rotWithShape="0">
                      <a:prstClr val="black">
                        <a:alpha val="40000"/>
                      </a:prstClr>
                    </a:outerShdw>
                  </a:effectLst>
                </a:rPr>
                <a:t>Comp7</a:t>
              </a:r>
            </a:p>
          </p:txBody>
        </p:sp>
        <p:cxnSp>
          <p:nvCxnSpPr>
            <p:cNvPr id="38" name="Straight Arrow Connector 37"/>
            <p:cNvCxnSpPr>
              <a:stCxn id="30" idx="3"/>
              <a:endCxn id="31" idx="1"/>
            </p:cNvCxnSpPr>
            <p:nvPr/>
          </p:nvCxnSpPr>
          <p:spPr>
            <a:xfrm>
              <a:off x="8046903" y="1324842"/>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4" idx="3"/>
              <a:endCxn id="35" idx="1"/>
            </p:cNvCxnSpPr>
            <p:nvPr/>
          </p:nvCxnSpPr>
          <p:spPr>
            <a:xfrm>
              <a:off x="8046903" y="2192578"/>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5" idx="3"/>
              <a:endCxn id="36" idx="1"/>
            </p:cNvCxnSpPr>
            <p:nvPr/>
          </p:nvCxnSpPr>
          <p:spPr>
            <a:xfrm>
              <a:off x="8977271" y="2192578"/>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3"/>
              <a:endCxn id="37" idx="1"/>
            </p:cNvCxnSpPr>
            <p:nvPr/>
          </p:nvCxnSpPr>
          <p:spPr>
            <a:xfrm>
              <a:off x="9907641" y="2192578"/>
              <a:ext cx="244567"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3"/>
              <a:endCxn id="33" idx="1"/>
            </p:cNvCxnSpPr>
            <p:nvPr/>
          </p:nvCxnSpPr>
          <p:spPr>
            <a:xfrm>
              <a:off x="9907641" y="1324842"/>
              <a:ext cx="244567"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2" idx="1"/>
            </p:cNvCxnSpPr>
            <p:nvPr/>
          </p:nvCxnSpPr>
          <p:spPr>
            <a:xfrm>
              <a:off x="8977271" y="1324842"/>
              <a:ext cx="244568" cy="0"/>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2"/>
              <a:endCxn id="34" idx="0"/>
            </p:cNvCxnSpPr>
            <p:nvPr/>
          </p:nvCxnSpPr>
          <p:spPr>
            <a:xfrm>
              <a:off x="7704003" y="1667742"/>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1" idx="2"/>
              <a:endCxn id="35" idx="0"/>
            </p:cNvCxnSpPr>
            <p:nvPr/>
          </p:nvCxnSpPr>
          <p:spPr>
            <a:xfrm>
              <a:off x="8634371" y="1667742"/>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2" idx="2"/>
              <a:endCxn id="36" idx="0"/>
            </p:cNvCxnSpPr>
            <p:nvPr/>
          </p:nvCxnSpPr>
          <p:spPr>
            <a:xfrm>
              <a:off x="9564739" y="1667742"/>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47" name="Up-Down Arrow 46"/>
            <p:cNvSpPr/>
            <p:nvPr/>
          </p:nvSpPr>
          <p:spPr>
            <a:xfrm>
              <a:off x="8793801" y="3070269"/>
              <a:ext cx="596743" cy="799663"/>
            </a:xfrm>
            <a:prstGeom prst="upDownArrow">
              <a:avLst/>
            </a:prstGeom>
            <a:gradFill>
              <a:gsLst>
                <a:gs pos="0">
                  <a:schemeClr val="accent5">
                    <a:tint val="65000"/>
                    <a:shade val="92000"/>
                    <a:satMod val="130000"/>
                  </a:schemeClr>
                </a:gs>
                <a:gs pos="100000">
                  <a:schemeClr val="accent5">
                    <a:tint val="60000"/>
                    <a:shade val="99000"/>
                    <a:satMod val="120000"/>
                    <a:lumMod val="47000"/>
                    <a:lumOff val="53000"/>
                  </a:schemeClr>
                </a:gs>
                <a:gs pos="100000">
                  <a:schemeClr val="accent5">
                    <a:tint val="55000"/>
                    <a:satMod val="140000"/>
                  </a:schemeClr>
                </a:gs>
              </a:gsLst>
            </a:gradFill>
            <a:ln>
              <a:solidFill>
                <a:schemeClr val="accent5">
                  <a:alpha val="3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cxnSp>
          <p:nvCxnSpPr>
            <p:cNvPr id="48" name="Straight Arrow Connector 47"/>
            <p:cNvCxnSpPr>
              <a:stCxn id="33" idx="2"/>
              <a:endCxn id="37" idx="0"/>
            </p:cNvCxnSpPr>
            <p:nvPr/>
          </p:nvCxnSpPr>
          <p:spPr>
            <a:xfrm>
              <a:off x="10495106" y="1667742"/>
              <a:ext cx="0" cy="181936"/>
            </a:xfrm>
            <a:prstGeom prst="straightConnector1">
              <a:avLst/>
            </a:prstGeom>
            <a:ln>
              <a:solidFill>
                <a:schemeClr val="accent5"/>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907579" y="3293997"/>
              <a:ext cx="2348207" cy="369332"/>
            </a:xfrm>
            <a:prstGeom prst="rect">
              <a:avLst/>
            </a:prstGeom>
            <a:noFill/>
          </p:spPr>
          <p:txBody>
            <a:bodyPr wrap="none" rtlCol="0">
              <a:spAutoFit/>
            </a:bodyPr>
            <a:lstStyle/>
            <a:p>
              <a:pPr algn="ctr"/>
              <a:r>
                <a:rPr lang="en-US" dirty="0">
                  <a:latin typeface="Calibri"/>
                  <a:cs typeface="Calibri"/>
                </a:rPr>
                <a:t>Same configuration file</a:t>
              </a:r>
            </a:p>
          </p:txBody>
        </p:sp>
      </p:grpSp>
    </p:spTree>
    <p:extLst>
      <p:ext uri="{BB962C8B-B14F-4D97-AF65-F5344CB8AC3E}">
        <p14:creationId xmlns:p14="http://schemas.microsoft.com/office/powerpoint/2010/main" val="177571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6F60-9551-4249-ACCD-57C40052E9FB}"/>
              </a:ext>
            </a:extLst>
          </p:cNvPr>
          <p:cNvSpPr>
            <a:spLocks noGrp="1"/>
          </p:cNvSpPr>
          <p:nvPr>
            <p:ph type="ctrTitle"/>
          </p:nvPr>
        </p:nvSpPr>
        <p:spPr/>
        <p:txBody>
          <a:bodyPr/>
          <a:lstStyle/>
          <a:p>
            <a:r>
              <a:rPr lang="en-US" dirty="0"/>
              <a:t>Running SST and Code Orientation</a:t>
            </a:r>
          </a:p>
        </p:txBody>
      </p:sp>
      <p:sp>
        <p:nvSpPr>
          <p:cNvPr id="6" name="Subtitle 5">
            <a:extLst>
              <a:ext uri="{FF2B5EF4-FFF2-40B4-BE49-F238E27FC236}">
                <a16:creationId xmlns:a16="http://schemas.microsoft.com/office/drawing/2014/main" id="{AE04D12F-0A9E-BB45-ACB5-D10E3745DC0C}"/>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CC45C1ED-5248-824A-9E21-BB890EEF16F9}"/>
              </a:ext>
            </a:extLst>
          </p:cNvPr>
          <p:cNvSpPr>
            <a:spLocks noGrp="1"/>
          </p:cNvSpPr>
          <p:nvPr>
            <p:ph type="ftr" sz="quarter" idx="11"/>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9E0D244F-D689-264B-ADBC-BBA84BC7780B}"/>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15505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and Installing SST</a:t>
            </a:r>
          </a:p>
        </p:txBody>
      </p:sp>
      <p:sp>
        <p:nvSpPr>
          <p:cNvPr id="6" name="Slide Number Placeholder 5"/>
          <p:cNvSpPr>
            <a:spLocks noGrp="1"/>
          </p:cNvSpPr>
          <p:nvPr>
            <p:ph type="sldNum" sz="quarter" idx="4"/>
          </p:nvPr>
        </p:nvSpPr>
        <p:spPr/>
        <p:txBody>
          <a:bodyPr/>
          <a:lstStyle/>
          <a:p>
            <a:fld id="{A5E55A7B-7854-E145-92D9-B491DF4BAE2D}" type="slidenum">
              <a:rPr lang="en-US" smtClean="0"/>
              <a:pPr/>
              <a:t>24</a:t>
            </a:fld>
            <a:endParaRPr lang="en-US"/>
          </a:p>
        </p:txBody>
      </p:sp>
      <p:sp>
        <p:nvSpPr>
          <p:cNvPr id="3" name="Content Placeholder 2"/>
          <p:cNvSpPr>
            <a:spLocks noGrp="1"/>
          </p:cNvSpPr>
          <p:nvPr>
            <p:ph idx="1"/>
          </p:nvPr>
        </p:nvSpPr>
        <p:spPr/>
        <p:txBody>
          <a:bodyPr/>
          <a:lstStyle/>
          <a:p>
            <a:r>
              <a:rPr lang="en-US" dirty="0">
                <a:hlinkClick r:id="rId2"/>
              </a:rPr>
              <a:t>www.sst-simulator.org</a:t>
            </a:r>
            <a:endParaRPr lang="en-US" dirty="0"/>
          </a:p>
          <a:p>
            <a:pPr lvl="1"/>
            <a:r>
              <a:rPr lang="en-US" dirty="0"/>
              <a:t>Current release source download</a:t>
            </a:r>
          </a:p>
          <a:p>
            <a:pPr lvl="1"/>
            <a:r>
              <a:rPr lang="en-US" dirty="0"/>
              <a:t>Detailed build instructions including dependencies for Linux &amp; Mac</a:t>
            </a:r>
          </a:p>
          <a:p>
            <a:pPr lvl="1"/>
            <a:r>
              <a:rPr lang="en-US" dirty="0"/>
              <a:t>Archived tutorial materials</a:t>
            </a:r>
          </a:p>
          <a:p>
            <a:r>
              <a:rPr lang="en-US" dirty="0">
                <a:hlinkClick r:id="rId3"/>
              </a:rPr>
              <a:t>https://</a:t>
            </a:r>
            <a:r>
              <a:rPr lang="en-US" dirty="0" err="1">
                <a:hlinkClick r:id="rId3"/>
              </a:rPr>
              <a:t>github.com</a:t>
            </a:r>
            <a:r>
              <a:rPr lang="en-US" dirty="0">
                <a:hlinkClick r:id="rId3"/>
              </a:rPr>
              <a:t>/</a:t>
            </a:r>
            <a:r>
              <a:rPr lang="en-US" dirty="0" err="1">
                <a:hlinkClick r:id="rId3"/>
              </a:rPr>
              <a:t>sstsimulator</a:t>
            </a:r>
            <a:endParaRPr lang="en-US" dirty="0"/>
          </a:p>
          <a:p>
            <a:pPr lvl="1"/>
            <a:r>
              <a:rPr lang="en-US" dirty="0"/>
              <a:t>Source code checkout</a:t>
            </a:r>
          </a:p>
          <a:p>
            <a:pPr lvl="1"/>
            <a:r>
              <a:rPr lang="en-US" dirty="0"/>
              <a:t>Master branch – has passed testing</a:t>
            </a:r>
          </a:p>
          <a:p>
            <a:pPr lvl="1"/>
            <a:r>
              <a:rPr lang="en-US" dirty="0" err="1"/>
              <a:t>Devel</a:t>
            </a:r>
            <a:r>
              <a:rPr lang="en-US" dirty="0"/>
              <a:t> branch – has passed </a:t>
            </a:r>
            <a:r>
              <a:rPr lang="en-US" i="1" dirty="0"/>
              <a:t>basic</a:t>
            </a:r>
            <a:r>
              <a:rPr lang="en-US" dirty="0"/>
              <a:t> testing</a:t>
            </a:r>
          </a:p>
        </p:txBody>
      </p:sp>
      <p:pic>
        <p:nvPicPr>
          <p:cNvPr id="4" name="Picture 3">
            <a:extLst>
              <a:ext uri="{FF2B5EF4-FFF2-40B4-BE49-F238E27FC236}">
                <a16:creationId xmlns:a16="http://schemas.microsoft.com/office/drawing/2014/main" id="{06DE867B-5E0E-4F4E-B561-A29A3E4B4154}"/>
              </a:ext>
            </a:extLst>
          </p:cNvPr>
          <p:cNvPicPr>
            <a:picLocks noChangeAspect="1"/>
          </p:cNvPicPr>
          <p:nvPr/>
        </p:nvPicPr>
        <p:blipFill rotWithShape="1">
          <a:blip r:embed="rId4"/>
          <a:srcRect b="28802"/>
          <a:stretch/>
        </p:blipFill>
        <p:spPr>
          <a:xfrm>
            <a:off x="873048" y="4879741"/>
            <a:ext cx="9248172" cy="2425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E8816A4-FCF7-0541-940E-A66E723E411E}"/>
              </a:ext>
            </a:extLst>
          </p:cNvPr>
          <p:cNvPicPr>
            <a:picLocks noChangeAspect="1"/>
          </p:cNvPicPr>
          <p:nvPr/>
        </p:nvPicPr>
        <p:blipFill rotWithShape="1">
          <a:blip r:embed="rId5"/>
          <a:srcRect t="-1" b="14329"/>
          <a:stretch/>
        </p:blipFill>
        <p:spPr>
          <a:xfrm>
            <a:off x="6502400" y="3564951"/>
            <a:ext cx="6380640" cy="3448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063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5A75-2159-2340-9196-D21C75E86F04}"/>
              </a:ext>
            </a:extLst>
          </p:cNvPr>
          <p:cNvSpPr>
            <a:spLocks noGrp="1"/>
          </p:cNvSpPr>
          <p:nvPr>
            <p:ph type="title"/>
          </p:nvPr>
        </p:nvSpPr>
        <p:spPr/>
        <p:txBody>
          <a:bodyPr/>
          <a:lstStyle/>
          <a:p>
            <a:r>
              <a:rPr lang="en-US" dirty="0"/>
              <a:t>SST Code Structure</a:t>
            </a:r>
          </a:p>
        </p:txBody>
      </p:sp>
      <p:sp>
        <p:nvSpPr>
          <p:cNvPr id="3" name="Footer Placeholder 2">
            <a:extLst>
              <a:ext uri="{FF2B5EF4-FFF2-40B4-BE49-F238E27FC236}">
                <a16:creationId xmlns:a16="http://schemas.microsoft.com/office/drawing/2014/main" id="{41638996-7564-3944-ABCA-37BD2F2BEA0D}"/>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DF8CE2CF-2059-234C-9CD0-6E5E418614CB}"/>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5" name="Content Placeholder 4">
            <a:extLst>
              <a:ext uri="{FF2B5EF4-FFF2-40B4-BE49-F238E27FC236}">
                <a16:creationId xmlns:a16="http://schemas.microsoft.com/office/drawing/2014/main" id="{E4577101-251F-B748-B14A-FB6033515992}"/>
              </a:ext>
            </a:extLst>
          </p:cNvPr>
          <p:cNvSpPr>
            <a:spLocks noGrp="1"/>
          </p:cNvSpPr>
          <p:nvPr>
            <p:ph idx="1"/>
          </p:nvPr>
        </p:nvSpPr>
        <p:spPr/>
        <p:txBody>
          <a:bodyPr/>
          <a:lstStyle/>
          <a:p>
            <a:r>
              <a:rPr lang="en-US" dirty="0"/>
              <a:t>SST Core and SST Elements are compiled separately</a:t>
            </a:r>
          </a:p>
          <a:p>
            <a:pPr lvl="1"/>
            <a:r>
              <a:rPr lang="en-US" dirty="0"/>
              <a:t>Elements </a:t>
            </a:r>
            <a:r>
              <a:rPr lang="en-US" i="1" dirty="0"/>
              <a:t>register</a:t>
            </a:r>
            <a:r>
              <a:rPr lang="en-US" dirty="0"/>
              <a:t> with the core</a:t>
            </a:r>
          </a:p>
          <a:p>
            <a:pPr lvl="1"/>
            <a:r>
              <a:rPr lang="en-US" dirty="0"/>
              <a:t>External elements (not part of SST Elements) can also be registered with the core</a:t>
            </a:r>
          </a:p>
          <a:p>
            <a:pPr lvl="2"/>
            <a:r>
              <a:rPr lang="en-US" dirty="0"/>
              <a:t>Example at </a:t>
            </a:r>
            <a:r>
              <a:rPr lang="en-US" dirty="0" err="1"/>
              <a:t>github.com</a:t>
            </a:r>
            <a:r>
              <a:rPr lang="en-US" dirty="0"/>
              <a:t>/</a:t>
            </a:r>
            <a:r>
              <a:rPr lang="en-US" dirty="0" err="1"/>
              <a:t>sstsimulator</a:t>
            </a:r>
            <a:r>
              <a:rPr lang="en-US" dirty="0"/>
              <a:t>/</a:t>
            </a:r>
            <a:r>
              <a:rPr lang="en-US" dirty="0" err="1"/>
              <a:t>sst</a:t>
            </a:r>
            <a:r>
              <a:rPr lang="en-US" dirty="0"/>
              <a:t>-external-element</a:t>
            </a:r>
          </a:p>
          <a:p>
            <a:r>
              <a:rPr lang="en-US" dirty="0"/>
              <a:t>Source code for core:</a:t>
            </a:r>
          </a:p>
          <a:p>
            <a:pPr lvl="1"/>
            <a:r>
              <a:rPr lang="en-US" dirty="0" err="1"/>
              <a:t>sst</a:t>
            </a:r>
            <a:r>
              <a:rPr lang="en-US" dirty="0"/>
              <a:t>-core/</a:t>
            </a:r>
            <a:r>
              <a:rPr lang="en-US" dirty="0" err="1"/>
              <a:t>src</a:t>
            </a:r>
            <a:r>
              <a:rPr lang="en-US" dirty="0"/>
              <a:t>/</a:t>
            </a:r>
            <a:r>
              <a:rPr lang="en-US" dirty="0" err="1"/>
              <a:t>sst</a:t>
            </a:r>
            <a:r>
              <a:rPr lang="en-US" dirty="0"/>
              <a:t>/core/</a:t>
            </a:r>
          </a:p>
          <a:p>
            <a:r>
              <a:rPr lang="en-US" dirty="0"/>
              <a:t>Source code for elements</a:t>
            </a:r>
          </a:p>
          <a:p>
            <a:pPr lvl="1"/>
            <a:r>
              <a:rPr lang="en-US" dirty="0" err="1"/>
              <a:t>sst</a:t>
            </a:r>
            <a:r>
              <a:rPr lang="en-US" dirty="0"/>
              <a:t>-elements/</a:t>
            </a:r>
            <a:r>
              <a:rPr lang="en-US" dirty="0" err="1"/>
              <a:t>src</a:t>
            </a:r>
            <a:r>
              <a:rPr lang="en-US" dirty="0"/>
              <a:t> /</a:t>
            </a:r>
            <a:r>
              <a:rPr lang="en-US" dirty="0" err="1"/>
              <a:t>sst</a:t>
            </a:r>
            <a:r>
              <a:rPr lang="en-US" dirty="0"/>
              <a:t>/elements/</a:t>
            </a:r>
          </a:p>
          <a:p>
            <a:pPr lvl="1"/>
            <a:r>
              <a:rPr lang="en-US" dirty="0"/>
              <a:t>Most elements have a tests/ directory </a:t>
            </a:r>
            <a:r>
              <a:rPr lang="en-US" dirty="0">
                <a:sym typeface="Wingdings" pitchFamily="2" charset="2"/>
              </a:rPr>
              <a:t> sometimes a good starting point for example configurations</a:t>
            </a:r>
          </a:p>
          <a:p>
            <a:endParaRPr lang="en-US" dirty="0"/>
          </a:p>
        </p:txBody>
      </p:sp>
    </p:spTree>
    <p:extLst>
      <p:ext uri="{BB962C8B-B14F-4D97-AF65-F5344CB8AC3E}">
        <p14:creationId xmlns:p14="http://schemas.microsoft.com/office/powerpoint/2010/main" val="297205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E4B-5161-3040-B2E1-460065C54034}"/>
              </a:ext>
            </a:extLst>
          </p:cNvPr>
          <p:cNvSpPr>
            <a:spLocks noGrp="1"/>
          </p:cNvSpPr>
          <p:nvPr>
            <p:ph type="title"/>
          </p:nvPr>
        </p:nvSpPr>
        <p:spPr/>
        <p:txBody>
          <a:bodyPr/>
          <a:lstStyle/>
          <a:p>
            <a:r>
              <a:rPr lang="en-US" dirty="0"/>
              <a:t>Running a simulation: Example</a:t>
            </a:r>
          </a:p>
        </p:txBody>
      </p:sp>
      <p:sp>
        <p:nvSpPr>
          <p:cNvPr id="3" name="Footer Placeholder 2">
            <a:extLst>
              <a:ext uri="{FF2B5EF4-FFF2-40B4-BE49-F238E27FC236}">
                <a16:creationId xmlns:a16="http://schemas.microsoft.com/office/drawing/2014/main" id="{87D912FE-9F6F-E742-9593-E5E7CEB390D5}"/>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744B8E60-6D4D-9A4C-B985-46AEF4DD669A}"/>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5" name="Content Placeholder 4">
            <a:extLst>
              <a:ext uri="{FF2B5EF4-FFF2-40B4-BE49-F238E27FC236}">
                <a16:creationId xmlns:a16="http://schemas.microsoft.com/office/drawing/2014/main" id="{3196F8AA-058F-624B-85DD-B9F4F0F7E4FB}"/>
              </a:ext>
            </a:extLst>
          </p:cNvPr>
          <p:cNvSpPr>
            <a:spLocks noGrp="1"/>
          </p:cNvSpPr>
          <p:nvPr>
            <p:ph idx="1"/>
          </p:nvPr>
        </p:nvSpPr>
        <p:spPr>
          <a:xfrm>
            <a:off x="720648" y="1429232"/>
            <a:ext cx="8448752" cy="2520468"/>
          </a:xfrm>
        </p:spPr>
        <p:txBody>
          <a:bodyPr>
            <a:normAutofit/>
          </a:bodyPr>
          <a:lstStyle/>
          <a:p>
            <a:r>
              <a:rPr lang="en-US" dirty="0"/>
              <a:t>We’ll walk through the configuration file, then run it</a:t>
            </a:r>
          </a:p>
          <a:p>
            <a:r>
              <a:rPr lang="en-US" dirty="0"/>
              <a:t>Full intro to the elements is next but until then this example uses:</a:t>
            </a:r>
          </a:p>
          <a:p>
            <a:pPr lvl="1"/>
            <a:r>
              <a:rPr lang="en-US" b="1" dirty="0">
                <a:solidFill>
                  <a:schemeClr val="accent2"/>
                </a:solidFill>
              </a:rPr>
              <a:t>Miranda</a:t>
            </a:r>
            <a:r>
              <a:rPr lang="en-US" dirty="0"/>
              <a:t> – Pattern-based memory access generator</a:t>
            </a:r>
          </a:p>
          <a:p>
            <a:pPr lvl="2"/>
            <a:r>
              <a:rPr lang="en-US" dirty="0"/>
              <a:t>With a </a:t>
            </a:r>
            <a:r>
              <a:rPr lang="en-US" i="1" dirty="0"/>
              <a:t>stream</a:t>
            </a:r>
            <a:r>
              <a:rPr lang="en-US" dirty="0"/>
              <a:t> memory access pattern generator</a:t>
            </a:r>
          </a:p>
          <a:p>
            <a:pPr lvl="1"/>
            <a:r>
              <a:rPr lang="en-US" b="1" dirty="0">
                <a:solidFill>
                  <a:schemeClr val="accent2"/>
                </a:solidFill>
              </a:rPr>
              <a:t>MemHierarchy</a:t>
            </a:r>
            <a:r>
              <a:rPr lang="en-US" dirty="0"/>
              <a:t> – Caches and memory models</a:t>
            </a:r>
          </a:p>
          <a:p>
            <a:pPr lvl="2"/>
            <a:r>
              <a:rPr lang="en-US" dirty="0"/>
              <a:t>Just an L1 cache and memory for this example</a:t>
            </a:r>
          </a:p>
        </p:txBody>
      </p:sp>
      <p:sp>
        <p:nvSpPr>
          <p:cNvPr id="6" name="Rounded Rectangle 5">
            <a:extLst>
              <a:ext uri="{FF2B5EF4-FFF2-40B4-BE49-F238E27FC236}">
                <a16:creationId xmlns:a16="http://schemas.microsoft.com/office/drawing/2014/main" id="{6804334F-F635-B349-A5EA-EF1D6B686A85}"/>
              </a:ext>
            </a:extLst>
          </p:cNvPr>
          <p:cNvSpPr/>
          <p:nvPr/>
        </p:nvSpPr>
        <p:spPr>
          <a:xfrm>
            <a:off x="1401246" y="4568204"/>
            <a:ext cx="1608654"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Miranda CPU</a:t>
            </a:r>
          </a:p>
        </p:txBody>
      </p:sp>
      <p:sp>
        <p:nvSpPr>
          <p:cNvPr id="7" name="Rounded Rectangle 6">
            <a:extLst>
              <a:ext uri="{FF2B5EF4-FFF2-40B4-BE49-F238E27FC236}">
                <a16:creationId xmlns:a16="http://schemas.microsoft.com/office/drawing/2014/main" id="{D6C6DB1E-2215-4049-AE5F-F25A2C8B2395}"/>
              </a:ext>
            </a:extLst>
          </p:cNvPr>
          <p:cNvSpPr/>
          <p:nvPr/>
        </p:nvSpPr>
        <p:spPr>
          <a:xfrm>
            <a:off x="4945024" y="4568204"/>
            <a:ext cx="1608654"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L1 Cache</a:t>
            </a:r>
          </a:p>
        </p:txBody>
      </p:sp>
      <p:sp>
        <p:nvSpPr>
          <p:cNvPr id="8" name="Rounded Rectangle 7">
            <a:extLst>
              <a:ext uri="{FF2B5EF4-FFF2-40B4-BE49-F238E27FC236}">
                <a16:creationId xmlns:a16="http://schemas.microsoft.com/office/drawing/2014/main" id="{C5243DC8-9A8A-3945-9F17-1A2AD01F21BF}"/>
              </a:ext>
            </a:extLst>
          </p:cNvPr>
          <p:cNvSpPr/>
          <p:nvPr/>
        </p:nvSpPr>
        <p:spPr>
          <a:xfrm>
            <a:off x="8822273" y="4568204"/>
            <a:ext cx="1608654"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Memory</a:t>
            </a:r>
          </a:p>
        </p:txBody>
      </p:sp>
      <p:cxnSp>
        <p:nvCxnSpPr>
          <p:cNvPr id="10" name="Straight Arrow Connector 9">
            <a:extLst>
              <a:ext uri="{FF2B5EF4-FFF2-40B4-BE49-F238E27FC236}">
                <a16:creationId xmlns:a16="http://schemas.microsoft.com/office/drawing/2014/main" id="{441AE280-FB03-E14D-B45F-4F70B80B8062}"/>
              </a:ext>
            </a:extLst>
          </p:cNvPr>
          <p:cNvCxnSpPr>
            <a:stCxn id="6" idx="3"/>
            <a:endCxn id="7" idx="1"/>
          </p:cNvCxnSpPr>
          <p:nvPr/>
        </p:nvCxnSpPr>
        <p:spPr>
          <a:xfrm>
            <a:off x="3009900" y="4796804"/>
            <a:ext cx="19351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34ED6B-EE32-BF41-BBDE-613035C244A3}"/>
              </a:ext>
            </a:extLst>
          </p:cNvPr>
          <p:cNvCxnSpPr>
            <a:cxnSpLocks/>
            <a:stCxn id="8" idx="1"/>
            <a:endCxn id="7" idx="3"/>
          </p:cNvCxnSpPr>
          <p:nvPr/>
        </p:nvCxnSpPr>
        <p:spPr>
          <a:xfrm flipH="1">
            <a:off x="6553678" y="4796804"/>
            <a:ext cx="226859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AC16B0-CB87-3B4A-A6B2-9B4C57E58052}"/>
              </a:ext>
            </a:extLst>
          </p:cNvPr>
          <p:cNvSpPr txBox="1"/>
          <p:nvPr/>
        </p:nvSpPr>
        <p:spPr>
          <a:xfrm>
            <a:off x="4856124" y="5087362"/>
            <a:ext cx="2928976" cy="1323439"/>
          </a:xfrm>
          <a:prstGeom prst="rect">
            <a:avLst/>
          </a:prstGeom>
          <a:noFill/>
        </p:spPr>
        <p:txBody>
          <a:bodyPr wrap="square" rtlCol="0">
            <a:spAutoFit/>
          </a:bodyPr>
          <a:lstStyle/>
          <a:p>
            <a:r>
              <a:rPr lang="en-US" sz="1600" dirty="0"/>
              <a:t>2KB, 4-way set associative</a:t>
            </a:r>
          </a:p>
          <a:p>
            <a:r>
              <a:rPr lang="en-US" sz="1600" dirty="0"/>
              <a:t>2.4GHz, 2 cycle access</a:t>
            </a:r>
          </a:p>
          <a:p>
            <a:r>
              <a:rPr lang="en-US" sz="1600" dirty="0"/>
              <a:t>64B cache lines</a:t>
            </a:r>
          </a:p>
          <a:p>
            <a:r>
              <a:rPr lang="en-US" sz="1600" dirty="0"/>
              <a:t>LRU replacement</a:t>
            </a:r>
            <a:br>
              <a:rPr lang="en-US" sz="1600" dirty="0"/>
            </a:br>
            <a:r>
              <a:rPr lang="en-US" sz="1600" dirty="0"/>
              <a:t>MESI coherence protocol</a:t>
            </a:r>
          </a:p>
        </p:txBody>
      </p:sp>
      <p:sp>
        <p:nvSpPr>
          <p:cNvPr id="15" name="TextBox 14">
            <a:extLst>
              <a:ext uri="{FF2B5EF4-FFF2-40B4-BE49-F238E27FC236}">
                <a16:creationId xmlns:a16="http://schemas.microsoft.com/office/drawing/2014/main" id="{6056F586-9E28-304C-9F7B-8EC363953F2E}"/>
              </a:ext>
            </a:extLst>
          </p:cNvPr>
          <p:cNvSpPr txBox="1"/>
          <p:nvPr/>
        </p:nvSpPr>
        <p:spPr>
          <a:xfrm>
            <a:off x="1079501" y="5082024"/>
            <a:ext cx="3637392" cy="1323439"/>
          </a:xfrm>
          <a:prstGeom prst="rect">
            <a:avLst/>
          </a:prstGeom>
          <a:noFill/>
        </p:spPr>
        <p:txBody>
          <a:bodyPr wrap="square" rtlCol="0">
            <a:spAutoFit/>
          </a:bodyPr>
          <a:lstStyle/>
          <a:p>
            <a:r>
              <a:rPr lang="en-US" sz="1600" dirty="0"/>
              <a:t>2.4GHz, issue 2 accesses/cycle</a:t>
            </a:r>
          </a:p>
          <a:p>
            <a:r>
              <a:rPr lang="en-US" sz="1600" dirty="0"/>
              <a:t>Stream triad pattern </a:t>
            </a:r>
          </a:p>
          <a:p>
            <a:pPr marL="285750" indent="-285750">
              <a:buFontTx/>
              <a:buChar char="-"/>
            </a:pPr>
            <a:r>
              <a:rPr lang="en-US" sz="1600" dirty="0"/>
              <a:t>Three 1K element arrays A,B,C</a:t>
            </a:r>
          </a:p>
          <a:p>
            <a:pPr marL="285750" indent="-285750">
              <a:buFontTx/>
              <a:buChar char="-"/>
            </a:pPr>
            <a:r>
              <a:rPr lang="en-US" sz="1600" dirty="0"/>
              <a:t>Compute C[</a:t>
            </a:r>
            <a:r>
              <a:rPr lang="en-US" sz="1600" dirty="0" err="1"/>
              <a:t>i</a:t>
            </a:r>
            <a:r>
              <a:rPr lang="en-US" sz="1600" dirty="0"/>
              <a:t>] = A[</a:t>
            </a:r>
            <a:r>
              <a:rPr lang="en-US" sz="1600" dirty="0" err="1"/>
              <a:t>i</a:t>
            </a:r>
            <a:r>
              <a:rPr lang="en-US" sz="1600" dirty="0"/>
              <a:t>] + 2*B[</a:t>
            </a:r>
            <a:r>
              <a:rPr lang="en-US" sz="1600" dirty="0" err="1"/>
              <a:t>i</a:t>
            </a:r>
            <a:r>
              <a:rPr lang="en-US" sz="1600" dirty="0"/>
              <a:t>]</a:t>
            </a:r>
          </a:p>
          <a:p>
            <a:r>
              <a:rPr lang="en-US" sz="1600" dirty="0">
                <a:sym typeface="Wingdings" pitchFamily="2" charset="2"/>
              </a:rPr>
              <a:t> </a:t>
            </a:r>
            <a:r>
              <a:rPr lang="en-US" sz="1600" dirty="0"/>
              <a:t>2K reads &amp; 1K writes</a:t>
            </a:r>
          </a:p>
        </p:txBody>
      </p:sp>
      <p:sp>
        <p:nvSpPr>
          <p:cNvPr id="16" name="TextBox 15">
            <a:extLst>
              <a:ext uri="{FF2B5EF4-FFF2-40B4-BE49-F238E27FC236}">
                <a16:creationId xmlns:a16="http://schemas.microsoft.com/office/drawing/2014/main" id="{07DF9212-17F5-C048-A418-6779ABF40CE9}"/>
              </a:ext>
            </a:extLst>
          </p:cNvPr>
          <p:cNvSpPr txBox="1"/>
          <p:nvPr/>
        </p:nvSpPr>
        <p:spPr>
          <a:xfrm>
            <a:off x="8365073" y="5100202"/>
            <a:ext cx="2928976" cy="830997"/>
          </a:xfrm>
          <a:prstGeom prst="rect">
            <a:avLst/>
          </a:prstGeom>
          <a:noFill/>
        </p:spPr>
        <p:txBody>
          <a:bodyPr wrap="square" rtlCol="0">
            <a:spAutoFit/>
          </a:bodyPr>
          <a:lstStyle/>
          <a:p>
            <a:r>
              <a:rPr lang="en-US" sz="1600" dirty="0"/>
              <a:t>50ns constant access latency</a:t>
            </a:r>
          </a:p>
          <a:p>
            <a:r>
              <a:rPr lang="en-US" sz="1600" dirty="0"/>
              <a:t>1GB</a:t>
            </a:r>
          </a:p>
          <a:p>
            <a:endParaRPr lang="en-US" sz="1600" dirty="0"/>
          </a:p>
        </p:txBody>
      </p:sp>
    </p:spTree>
    <p:extLst>
      <p:ext uri="{BB962C8B-B14F-4D97-AF65-F5344CB8AC3E}">
        <p14:creationId xmlns:p14="http://schemas.microsoft.com/office/powerpoint/2010/main" val="406901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879E-DBDC-0E4E-AD03-3AE20739D2C6}"/>
              </a:ext>
            </a:extLst>
          </p:cNvPr>
          <p:cNvSpPr>
            <a:spLocks noGrp="1"/>
          </p:cNvSpPr>
          <p:nvPr>
            <p:ph type="title"/>
          </p:nvPr>
        </p:nvSpPr>
        <p:spPr/>
        <p:txBody>
          <a:bodyPr/>
          <a:lstStyle/>
          <a:p>
            <a:r>
              <a:rPr lang="en-US" dirty="0"/>
              <a:t>Configuration Part 1: Configure SST</a:t>
            </a:r>
          </a:p>
        </p:txBody>
      </p:sp>
      <p:sp>
        <p:nvSpPr>
          <p:cNvPr id="3" name="Footer Placeholder 2">
            <a:extLst>
              <a:ext uri="{FF2B5EF4-FFF2-40B4-BE49-F238E27FC236}">
                <a16:creationId xmlns:a16="http://schemas.microsoft.com/office/drawing/2014/main" id="{3D4E3B7A-2864-3549-B58A-BAA0F4D57A5B}"/>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83D9572F-13FD-D849-9A42-07E8ECA87F76}"/>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5" name="Content Placeholder 4">
            <a:extLst>
              <a:ext uri="{FF2B5EF4-FFF2-40B4-BE49-F238E27FC236}">
                <a16:creationId xmlns:a16="http://schemas.microsoft.com/office/drawing/2014/main" id="{D7D9C310-441A-E441-820B-2E85F620539B}"/>
              </a:ext>
            </a:extLst>
          </p:cNvPr>
          <p:cNvSpPr>
            <a:spLocks noGrp="1"/>
          </p:cNvSpPr>
          <p:nvPr>
            <p:ph idx="1"/>
          </p:nvPr>
        </p:nvSpPr>
        <p:spPr/>
        <p:txBody>
          <a:bodyPr/>
          <a:lstStyle/>
          <a:p>
            <a:r>
              <a:rPr lang="en-US" dirty="0"/>
              <a:t>Set any global simulation parameters</a:t>
            </a:r>
          </a:p>
          <a:p>
            <a:endParaRPr lang="en-US" dirty="0"/>
          </a:p>
          <a:p>
            <a:r>
              <a:rPr lang="en-US" dirty="0" err="1">
                <a:latin typeface="Consolas"/>
                <a:cs typeface="Consolas"/>
              </a:rPr>
              <a:t>sst.setProgramOption</a:t>
            </a:r>
            <a:r>
              <a:rPr lang="en-US" dirty="0">
                <a:latin typeface="Consolas"/>
                <a:cs typeface="Consolas"/>
              </a:rPr>
              <a:t>(“</a:t>
            </a:r>
            <a:r>
              <a:rPr lang="en-US" dirty="0" err="1">
                <a:latin typeface="Consolas"/>
                <a:cs typeface="Consolas"/>
              </a:rPr>
              <a:t>stopAtCycle</a:t>
            </a:r>
            <a:r>
              <a:rPr lang="en-US" dirty="0">
                <a:latin typeface="Consolas"/>
                <a:cs typeface="Consolas"/>
              </a:rPr>
              <a:t>”, “100ms”)</a:t>
            </a:r>
          </a:p>
          <a:p>
            <a:pPr lvl="1"/>
            <a:r>
              <a:rPr lang="en-US" dirty="0"/>
              <a:t>Kill simulation (nicely!) if it runs to 100ms</a:t>
            </a:r>
          </a:p>
        </p:txBody>
      </p:sp>
    </p:spTree>
    <p:extLst>
      <p:ext uri="{BB962C8B-B14F-4D97-AF65-F5344CB8AC3E}">
        <p14:creationId xmlns:p14="http://schemas.microsoft.com/office/powerpoint/2010/main" val="267405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BDB1-B0DD-1444-B0AE-AFBDEA39AC80}"/>
              </a:ext>
            </a:extLst>
          </p:cNvPr>
          <p:cNvSpPr>
            <a:spLocks noGrp="1"/>
          </p:cNvSpPr>
          <p:nvPr>
            <p:ph type="title"/>
          </p:nvPr>
        </p:nvSpPr>
        <p:spPr/>
        <p:txBody>
          <a:bodyPr/>
          <a:lstStyle/>
          <a:p>
            <a:r>
              <a:rPr lang="en-US" dirty="0"/>
              <a:t>Configuration Part 2: Declare components</a:t>
            </a:r>
          </a:p>
        </p:txBody>
      </p:sp>
      <p:sp>
        <p:nvSpPr>
          <p:cNvPr id="3" name="Footer Placeholder 2">
            <a:extLst>
              <a:ext uri="{FF2B5EF4-FFF2-40B4-BE49-F238E27FC236}">
                <a16:creationId xmlns:a16="http://schemas.microsoft.com/office/drawing/2014/main" id="{EFF2B2C1-0906-8647-A060-0E9857BA2173}"/>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30B77D9F-68D3-5A46-931F-19D835920C32}"/>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5" name="Content Placeholder 4">
            <a:extLst>
              <a:ext uri="{FF2B5EF4-FFF2-40B4-BE49-F238E27FC236}">
                <a16:creationId xmlns:a16="http://schemas.microsoft.com/office/drawing/2014/main" id="{0E5AEA4E-7951-154E-BBA4-50BE44B3FCAA}"/>
              </a:ext>
            </a:extLst>
          </p:cNvPr>
          <p:cNvSpPr>
            <a:spLocks noGrp="1"/>
          </p:cNvSpPr>
          <p:nvPr>
            <p:ph idx="1"/>
          </p:nvPr>
        </p:nvSpPr>
        <p:spPr/>
        <p:txBody>
          <a:bodyPr/>
          <a:lstStyle/>
          <a:p>
            <a:r>
              <a:rPr lang="en-US" b="1" dirty="0">
                <a:solidFill>
                  <a:schemeClr val="accent6"/>
                </a:solidFill>
              </a:rPr>
              <a:t>Define: </a:t>
            </a:r>
            <a:r>
              <a:rPr lang="en-US" dirty="0" err="1">
                <a:latin typeface="Consolas"/>
                <a:cs typeface="Consolas"/>
              </a:rPr>
              <a:t>sst.Component</a:t>
            </a:r>
            <a:r>
              <a:rPr lang="en-US" dirty="0">
                <a:latin typeface="Consolas"/>
                <a:cs typeface="Consolas"/>
              </a:rPr>
              <a:t>(“name”, “type”)</a:t>
            </a:r>
          </a:p>
          <a:p>
            <a:endParaRPr lang="en-US" dirty="0">
              <a:latin typeface="Consolas"/>
              <a:cs typeface="Consolas"/>
            </a:endParaRPr>
          </a:p>
          <a:p>
            <a:endParaRPr lang="en-US" dirty="0">
              <a:latin typeface="Consolas"/>
              <a:cs typeface="Consolas"/>
            </a:endParaRPr>
          </a:p>
          <a:p>
            <a:endParaRPr lang="en-US" b="1" dirty="0">
              <a:solidFill>
                <a:schemeClr val="accent2"/>
              </a:solidFill>
              <a:cs typeface="Consolas"/>
            </a:endParaRPr>
          </a:p>
          <a:p>
            <a:r>
              <a:rPr lang="en-US" b="1" dirty="0">
                <a:solidFill>
                  <a:schemeClr val="accent6"/>
                </a:solidFill>
                <a:cs typeface="Consolas"/>
              </a:rPr>
              <a:t>Configure: </a:t>
            </a:r>
            <a:r>
              <a:rPr lang="en-US" dirty="0" err="1">
                <a:latin typeface="Consolas"/>
                <a:cs typeface="Consolas"/>
              </a:rPr>
              <a:t>addParams</a:t>
            </a:r>
            <a:r>
              <a:rPr lang="en-US" dirty="0">
                <a:latin typeface="Consolas"/>
                <a:cs typeface="Consolas"/>
              </a:rPr>
              <a:t>({ “parameter” : “value”, … })</a:t>
            </a:r>
          </a:p>
          <a:p>
            <a:endParaRPr lang="en-US" dirty="0"/>
          </a:p>
          <a:p>
            <a:pPr lvl="1"/>
            <a:endParaRPr lang="en-US" dirty="0"/>
          </a:p>
        </p:txBody>
      </p:sp>
      <p:sp>
        <p:nvSpPr>
          <p:cNvPr id="6" name="TextBox 5">
            <a:extLst>
              <a:ext uri="{FF2B5EF4-FFF2-40B4-BE49-F238E27FC236}">
                <a16:creationId xmlns:a16="http://schemas.microsoft.com/office/drawing/2014/main" id="{87F3907B-173D-AA47-A8C2-3981202F92A7}"/>
              </a:ext>
            </a:extLst>
          </p:cNvPr>
          <p:cNvSpPr txBox="1"/>
          <p:nvPr/>
        </p:nvSpPr>
        <p:spPr>
          <a:xfrm>
            <a:off x="920691" y="1860924"/>
            <a:ext cx="8930650" cy="1015663"/>
          </a:xfrm>
          <a:prstGeom prst="rect">
            <a:avLst/>
          </a:prstGeom>
          <a:solidFill>
            <a:schemeClr val="accent2">
              <a:lumMod val="20000"/>
              <a:lumOff val="80000"/>
            </a:schemeClr>
          </a:solidFill>
          <a:ln>
            <a:solidFill>
              <a:schemeClr val="accent1">
                <a:lumMod val="75000"/>
              </a:schemeClr>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a:latin typeface="Consolas"/>
                <a:cs typeface="Consolas"/>
              </a:rPr>
              <a:t>core = </a:t>
            </a:r>
            <a:r>
              <a:rPr lang="en-US" sz="2000" dirty="0" err="1">
                <a:latin typeface="Consolas"/>
                <a:cs typeface="Consolas"/>
              </a:rPr>
              <a:t>sst.Component</a:t>
            </a:r>
            <a:r>
              <a:rPr lang="en-US" sz="2000" dirty="0">
                <a:latin typeface="Consolas"/>
                <a:cs typeface="Consolas"/>
              </a:rPr>
              <a:t>(“core”, “</a:t>
            </a:r>
            <a:r>
              <a:rPr lang="en-US" sz="2000" dirty="0" err="1">
                <a:latin typeface="Consolas"/>
                <a:cs typeface="Consolas"/>
              </a:rPr>
              <a:t>miranda.BaseCPU</a:t>
            </a:r>
            <a:r>
              <a:rPr lang="en-US" sz="2000" dirty="0">
                <a:latin typeface="Consolas"/>
                <a:cs typeface="Consolas"/>
              </a:rPr>
              <a:t>”)</a:t>
            </a:r>
          </a:p>
          <a:p>
            <a:r>
              <a:rPr lang="en-US" sz="2000" dirty="0">
                <a:latin typeface="Consolas"/>
                <a:cs typeface="Consolas"/>
              </a:rPr>
              <a:t>cache = </a:t>
            </a:r>
            <a:r>
              <a:rPr lang="en-US" sz="2000" dirty="0" err="1">
                <a:latin typeface="Consolas"/>
                <a:cs typeface="Consolas"/>
              </a:rPr>
              <a:t>sst.Component</a:t>
            </a:r>
            <a:r>
              <a:rPr lang="en-US" sz="2000" dirty="0">
                <a:latin typeface="Consolas"/>
                <a:cs typeface="Consolas"/>
              </a:rPr>
              <a:t>(“L1”, “</a:t>
            </a:r>
            <a:r>
              <a:rPr lang="en-US" sz="2000" dirty="0" err="1">
                <a:latin typeface="Consolas"/>
                <a:cs typeface="Consolas"/>
              </a:rPr>
              <a:t>memHierarchy.Cache</a:t>
            </a:r>
            <a:r>
              <a:rPr lang="en-US" sz="2000" dirty="0">
                <a:latin typeface="Consolas"/>
                <a:cs typeface="Consolas"/>
              </a:rPr>
              <a:t>”)</a:t>
            </a:r>
          </a:p>
          <a:p>
            <a:r>
              <a:rPr lang="en-US" sz="2000" dirty="0">
                <a:latin typeface="Consolas"/>
                <a:cs typeface="Consolas"/>
              </a:rPr>
              <a:t>memory = </a:t>
            </a:r>
            <a:r>
              <a:rPr lang="en-US" sz="2000" dirty="0" err="1">
                <a:latin typeface="Consolas"/>
                <a:cs typeface="Consolas"/>
              </a:rPr>
              <a:t>sst.Component</a:t>
            </a:r>
            <a:r>
              <a:rPr lang="en-US" sz="2000" dirty="0">
                <a:latin typeface="Consolas"/>
                <a:cs typeface="Consolas"/>
              </a:rPr>
              <a:t>(“memory”, “</a:t>
            </a:r>
            <a:r>
              <a:rPr lang="en-US" sz="2000" dirty="0" err="1">
                <a:latin typeface="Consolas"/>
                <a:cs typeface="Consolas"/>
              </a:rPr>
              <a:t>memHierarchy.MemController</a:t>
            </a:r>
            <a:r>
              <a:rPr lang="en-US" sz="2000" dirty="0">
                <a:latin typeface="Consolas"/>
                <a:cs typeface="Consolas"/>
              </a:rPr>
              <a:t>”)</a:t>
            </a:r>
          </a:p>
        </p:txBody>
      </p:sp>
      <p:sp>
        <p:nvSpPr>
          <p:cNvPr id="8" name="TextBox 7">
            <a:extLst>
              <a:ext uri="{FF2B5EF4-FFF2-40B4-BE49-F238E27FC236}">
                <a16:creationId xmlns:a16="http://schemas.microsoft.com/office/drawing/2014/main" id="{D6043552-825C-BB48-ADD0-2683147056A1}"/>
              </a:ext>
            </a:extLst>
          </p:cNvPr>
          <p:cNvSpPr txBox="1"/>
          <p:nvPr/>
        </p:nvSpPr>
        <p:spPr>
          <a:xfrm>
            <a:off x="920691" y="3948645"/>
            <a:ext cx="6994222" cy="2246769"/>
          </a:xfrm>
          <a:prstGeom prst="rect">
            <a:avLst/>
          </a:prstGeom>
          <a:solidFill>
            <a:schemeClr val="accent2">
              <a:lumMod val="20000"/>
              <a:lumOff val="80000"/>
            </a:schemeClr>
          </a:solidFill>
          <a:ln>
            <a:solidFill>
              <a:schemeClr val="accent1">
                <a:lumMod val="75000"/>
              </a:schemeClr>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err="1">
                <a:latin typeface="Consolas"/>
                <a:cs typeface="Consolas"/>
              </a:rPr>
              <a:t>core.addParams</a:t>
            </a:r>
            <a:r>
              <a:rPr lang="en-US" sz="2000" dirty="0">
                <a:latin typeface="Consolas"/>
                <a:cs typeface="Consolas"/>
              </a:rPr>
              <a:t>({</a:t>
            </a:r>
          </a:p>
          <a:p>
            <a:r>
              <a:rPr lang="en-US" sz="2000" dirty="0">
                <a:latin typeface="Consolas"/>
                <a:cs typeface="Consolas"/>
              </a:rPr>
              <a:t>	“clock” : “2.4GHz”,</a:t>
            </a:r>
          </a:p>
          <a:p>
            <a:r>
              <a:rPr lang="en-US" sz="2000" dirty="0">
                <a:latin typeface="Consolas"/>
                <a:cs typeface="Consolas"/>
              </a:rPr>
              <a:t>	“generator” : “</a:t>
            </a:r>
            <a:r>
              <a:rPr lang="en-US" sz="2000" dirty="0" err="1">
                <a:latin typeface="Consolas"/>
                <a:cs typeface="Consolas"/>
              </a:rPr>
              <a:t>miranda.STREAMBenchGenerator</a:t>
            </a:r>
            <a:r>
              <a:rPr lang="en-US" sz="2000" dirty="0">
                <a:latin typeface="Consolas"/>
                <a:cs typeface="Consolas"/>
              </a:rPr>
              <a:t>”,</a:t>
            </a:r>
          </a:p>
          <a:p>
            <a:r>
              <a:rPr lang="en-US" sz="2000" dirty="0">
                <a:latin typeface="Consolas"/>
                <a:cs typeface="Consolas"/>
              </a:rPr>
              <a:t>	“</a:t>
            </a:r>
            <a:r>
              <a:rPr lang="en-US" sz="2000" dirty="0" err="1">
                <a:latin typeface="Consolas"/>
                <a:cs typeface="Consolas"/>
              </a:rPr>
              <a:t>generator.n</a:t>
            </a:r>
            <a:r>
              <a:rPr lang="en-US" sz="2000" dirty="0">
                <a:latin typeface="Consolas"/>
                <a:cs typeface="Consolas"/>
              </a:rPr>
              <a:t>” : 1000,</a:t>
            </a:r>
          </a:p>
          <a:p>
            <a:r>
              <a:rPr lang="en-US" sz="2000" dirty="0">
                <a:latin typeface="Consolas"/>
                <a:cs typeface="Consolas"/>
              </a:rPr>
              <a:t>})</a:t>
            </a:r>
          </a:p>
          <a:p>
            <a:r>
              <a:rPr lang="en-US" sz="2000" dirty="0">
                <a:latin typeface="Consolas"/>
                <a:cs typeface="Consolas"/>
              </a:rPr>
              <a:t>…</a:t>
            </a:r>
          </a:p>
          <a:p>
            <a:r>
              <a:rPr lang="en-US" sz="2000" dirty="0">
                <a:solidFill>
                  <a:schemeClr val="accent1"/>
                </a:solidFill>
                <a:latin typeface="Consolas"/>
                <a:cs typeface="Consolas"/>
              </a:rPr>
              <a:t># cache and memory parameters</a:t>
            </a:r>
          </a:p>
        </p:txBody>
      </p:sp>
      <p:sp>
        <p:nvSpPr>
          <p:cNvPr id="9" name="Rectangle 8">
            <a:extLst>
              <a:ext uri="{FF2B5EF4-FFF2-40B4-BE49-F238E27FC236}">
                <a16:creationId xmlns:a16="http://schemas.microsoft.com/office/drawing/2014/main" id="{B4541492-B441-9E42-8653-0CD0951A3289}"/>
              </a:ext>
            </a:extLst>
          </p:cNvPr>
          <p:cNvSpPr/>
          <p:nvPr/>
        </p:nvSpPr>
        <p:spPr>
          <a:xfrm>
            <a:off x="3909367" y="3083564"/>
            <a:ext cx="2150533" cy="3725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name</a:t>
            </a:r>
          </a:p>
        </p:txBody>
      </p:sp>
      <p:cxnSp>
        <p:nvCxnSpPr>
          <p:cNvPr id="10" name="Straight Arrow Connector 9">
            <a:extLst>
              <a:ext uri="{FF2B5EF4-FFF2-40B4-BE49-F238E27FC236}">
                <a16:creationId xmlns:a16="http://schemas.microsoft.com/office/drawing/2014/main" id="{DD73CFA8-DE8C-D146-8AC5-E4476124445D}"/>
              </a:ext>
            </a:extLst>
          </p:cNvPr>
          <p:cNvCxnSpPr>
            <a:cxnSpLocks/>
            <a:stCxn id="9" idx="0"/>
          </p:cNvCxnSpPr>
          <p:nvPr/>
        </p:nvCxnSpPr>
        <p:spPr>
          <a:xfrm flipH="1" flipV="1">
            <a:off x="4848726" y="2767263"/>
            <a:ext cx="135908" cy="316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A102071C-343F-494A-8FCC-81232A806AA2}"/>
              </a:ext>
            </a:extLst>
          </p:cNvPr>
          <p:cNvSpPr/>
          <p:nvPr/>
        </p:nvSpPr>
        <p:spPr>
          <a:xfrm>
            <a:off x="6376395" y="3080592"/>
            <a:ext cx="2024391" cy="3725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type</a:t>
            </a:r>
          </a:p>
        </p:txBody>
      </p:sp>
      <p:cxnSp>
        <p:nvCxnSpPr>
          <p:cNvPr id="17" name="Straight Arrow Connector 16">
            <a:extLst>
              <a:ext uri="{FF2B5EF4-FFF2-40B4-BE49-F238E27FC236}">
                <a16:creationId xmlns:a16="http://schemas.microsoft.com/office/drawing/2014/main" id="{E08E5D6D-F89B-CD42-A5AF-3197EDE4AAA3}"/>
              </a:ext>
            </a:extLst>
          </p:cNvPr>
          <p:cNvCxnSpPr>
            <a:cxnSpLocks/>
          </p:cNvCxnSpPr>
          <p:nvPr/>
        </p:nvCxnSpPr>
        <p:spPr>
          <a:xfrm flipV="1">
            <a:off x="7388590" y="2830667"/>
            <a:ext cx="227399" cy="249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8FED9B3-17B9-084B-A5FA-29A6DEBBB706}"/>
              </a:ext>
            </a:extLst>
          </p:cNvPr>
          <p:cNvSpPr/>
          <p:nvPr/>
        </p:nvSpPr>
        <p:spPr>
          <a:xfrm>
            <a:off x="8248983" y="4409593"/>
            <a:ext cx="1416971" cy="6573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Component parameters</a:t>
            </a:r>
          </a:p>
        </p:txBody>
      </p:sp>
      <p:sp>
        <p:nvSpPr>
          <p:cNvPr id="23" name="Right Brace 22">
            <a:extLst>
              <a:ext uri="{FF2B5EF4-FFF2-40B4-BE49-F238E27FC236}">
                <a16:creationId xmlns:a16="http://schemas.microsoft.com/office/drawing/2014/main" id="{97EB7C53-B3E1-DA4B-B866-21813300E149}"/>
              </a:ext>
            </a:extLst>
          </p:cNvPr>
          <p:cNvSpPr/>
          <p:nvPr/>
        </p:nvSpPr>
        <p:spPr>
          <a:xfrm>
            <a:off x="7509165" y="4267200"/>
            <a:ext cx="605792" cy="9421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890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err="1"/>
              <a:t>SSTInfo</a:t>
            </a:r>
            <a:r>
              <a:rPr lang="en-US" sz="3500" dirty="0"/>
              <a:t>: Getting component info</a:t>
            </a:r>
          </a:p>
        </p:txBody>
      </p:sp>
      <p:sp>
        <p:nvSpPr>
          <p:cNvPr id="77" name="Slide Number Placeholder 76"/>
          <p:cNvSpPr>
            <a:spLocks noGrp="1"/>
          </p:cNvSpPr>
          <p:nvPr>
            <p:ph type="sldNum" sz="quarter" idx="4"/>
          </p:nvPr>
        </p:nvSpPr>
        <p:spPr/>
        <p:txBody>
          <a:bodyPr/>
          <a:lstStyle/>
          <a:p>
            <a:fld id="{A5E55A7B-7854-E145-92D9-B491DF4BAE2D}" type="slidenum">
              <a:rPr lang="en-US" smtClean="0"/>
              <a:pPr/>
              <a:t>29</a:t>
            </a:fld>
            <a:endParaRPr lang="en-US"/>
          </a:p>
        </p:txBody>
      </p:sp>
      <p:sp>
        <p:nvSpPr>
          <p:cNvPr id="3" name="Content Placeholder 2"/>
          <p:cNvSpPr>
            <a:spLocks noGrp="1"/>
          </p:cNvSpPr>
          <p:nvPr>
            <p:ph idx="1"/>
          </p:nvPr>
        </p:nvSpPr>
        <p:spPr>
          <a:xfrm>
            <a:off x="720648" y="1190171"/>
            <a:ext cx="10785552" cy="4902501"/>
          </a:xfrm>
        </p:spPr>
        <p:txBody>
          <a:bodyPr/>
          <a:lstStyle/>
          <a:p>
            <a:r>
              <a:rPr lang="en-US" dirty="0" err="1"/>
              <a:t>sst</a:t>
            </a:r>
            <a:r>
              <a:rPr lang="en-US" dirty="0"/>
              <a:t>-info: information about components that the SST core has registered</a:t>
            </a:r>
          </a:p>
        </p:txBody>
      </p:sp>
      <p:sp>
        <p:nvSpPr>
          <p:cNvPr id="5" name="TextBox 4"/>
          <p:cNvSpPr txBox="1"/>
          <p:nvPr/>
        </p:nvSpPr>
        <p:spPr>
          <a:xfrm>
            <a:off x="1183502" y="1988986"/>
            <a:ext cx="9690443" cy="4247317"/>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500" dirty="0">
                <a:latin typeface="Consolas"/>
                <a:cs typeface="Consolas"/>
              </a:rPr>
              <a:t>$ </a:t>
            </a:r>
            <a:r>
              <a:rPr lang="en-US" sz="1500" dirty="0" err="1">
                <a:latin typeface="Consolas"/>
                <a:cs typeface="Consolas"/>
              </a:rPr>
              <a:t>sst</a:t>
            </a:r>
            <a:r>
              <a:rPr lang="en-US" sz="1500" dirty="0">
                <a:latin typeface="Consolas"/>
                <a:cs typeface="Consolas"/>
              </a:rPr>
              <a:t>-info </a:t>
            </a:r>
            <a:r>
              <a:rPr lang="en-US" sz="1500" dirty="0" err="1">
                <a:latin typeface="Consolas"/>
                <a:cs typeface="Consolas"/>
              </a:rPr>
              <a:t>memHierarchy.Cache</a:t>
            </a:r>
            <a:endParaRPr lang="en-US" sz="1500" dirty="0">
              <a:latin typeface="Consolas"/>
              <a:cs typeface="Consolas"/>
            </a:endParaRPr>
          </a:p>
          <a:p>
            <a:r>
              <a:rPr lang="en-US" sz="1500" dirty="0">
                <a:latin typeface="Consolas"/>
                <a:cs typeface="Consolas"/>
              </a:rPr>
              <a:t>PROCESSED 1 .so (SST ELEMENT) FILES FOUND IN DIRECTORY(s) /home/</a:t>
            </a:r>
            <a:r>
              <a:rPr lang="en-US" sz="1500" dirty="0" err="1">
                <a:latin typeface="Consolas"/>
                <a:cs typeface="Consolas"/>
              </a:rPr>
              <a:t>sst</a:t>
            </a:r>
            <a:r>
              <a:rPr lang="en-US" sz="1500" dirty="0">
                <a:latin typeface="Consolas"/>
                <a:cs typeface="Consolas"/>
              </a:rPr>
              <a:t>/build/lib/</a:t>
            </a:r>
            <a:r>
              <a:rPr lang="en-US" sz="1500" dirty="0" err="1">
                <a:latin typeface="Consolas"/>
                <a:cs typeface="Consolas"/>
              </a:rPr>
              <a:t>sst</a:t>
            </a:r>
            <a:endParaRPr lang="en-US" sz="1500" dirty="0">
              <a:latin typeface="Consolas"/>
              <a:cs typeface="Consolas"/>
            </a:endParaRPr>
          </a:p>
          <a:p>
            <a:r>
              <a:rPr lang="en-US" sz="1500" dirty="0">
                <a:latin typeface="Consolas"/>
                <a:cs typeface="Consolas"/>
              </a:rPr>
              <a:t>Filtering output on Element = “</a:t>
            </a:r>
            <a:r>
              <a:rPr lang="en-US" sz="1500" dirty="0" err="1">
                <a:latin typeface="Consolas"/>
                <a:cs typeface="Consolas"/>
              </a:rPr>
              <a:t>memHierarchy.Cache</a:t>
            </a:r>
            <a:r>
              <a:rPr lang="en-US" sz="1500" dirty="0">
                <a:latin typeface="Consolas"/>
                <a:cs typeface="Consolas"/>
              </a:rPr>
              <a:t>”</a:t>
            </a:r>
          </a:p>
          <a:p>
            <a:r>
              <a:rPr lang="en-US" sz="1500" dirty="0">
                <a:latin typeface="Consolas"/>
                <a:cs typeface="Consolas"/>
              </a:rPr>
              <a:t>================================================================================</a:t>
            </a:r>
          </a:p>
          <a:p>
            <a:r>
              <a:rPr lang="en-US" sz="1500" dirty="0">
                <a:latin typeface="Consolas"/>
                <a:cs typeface="Consolas"/>
              </a:rPr>
              <a:t>ELEMENT 0 = memHierarchy ()</a:t>
            </a:r>
          </a:p>
          <a:p>
            <a:r>
              <a:rPr lang="en-US" sz="1500" dirty="0">
                <a:latin typeface="Consolas"/>
                <a:cs typeface="Consolas"/>
              </a:rPr>
              <a:t>COMPONENT 2 = Cache [MEMORY COMPONENT] (Cache Controller)</a:t>
            </a:r>
          </a:p>
          <a:p>
            <a:r>
              <a:rPr lang="en-US" sz="1500" dirty="0">
                <a:latin typeface="Consolas"/>
                <a:cs typeface="Consolas"/>
              </a:rPr>
              <a:t>NUM PARAMETERS = 41</a:t>
            </a:r>
          </a:p>
          <a:p>
            <a:r>
              <a:rPr lang="en-US" sz="1500" dirty="0">
                <a:latin typeface="Consolas"/>
                <a:cs typeface="Consolas"/>
              </a:rPr>
              <a:t>    PARAMETER 0 = </a:t>
            </a:r>
            <a:r>
              <a:rPr lang="en-US" sz="1500" dirty="0" err="1">
                <a:latin typeface="Consolas"/>
                <a:cs typeface="Consolas"/>
              </a:rPr>
              <a:t>cache_frequency</a:t>
            </a:r>
            <a:r>
              <a:rPr lang="en-US" sz="1500" dirty="0">
                <a:latin typeface="Consolas"/>
                <a:cs typeface="Consolas"/>
              </a:rPr>
              <a:t> (Clock frequency or period with units.) [REQUIRED]</a:t>
            </a:r>
          </a:p>
          <a:p>
            <a:r>
              <a:rPr lang="en-US" sz="1500" dirty="0">
                <a:latin typeface="Consolas"/>
                <a:cs typeface="Consolas"/>
              </a:rPr>
              <a:t>    PARAMETER 1 = </a:t>
            </a:r>
            <a:r>
              <a:rPr lang="en-US" sz="1500" dirty="0" err="1">
                <a:latin typeface="Consolas"/>
                <a:cs typeface="Consolas"/>
              </a:rPr>
              <a:t>cache_line_size</a:t>
            </a:r>
            <a:r>
              <a:rPr lang="en-US" sz="1500" dirty="0">
                <a:latin typeface="Consolas"/>
                <a:cs typeface="Consolas"/>
              </a:rPr>
              <a:t> (Size of a cache line in bytes) [64]</a:t>
            </a:r>
          </a:p>
          <a:p>
            <a:r>
              <a:rPr lang="en-US" sz="1500" dirty="0">
                <a:latin typeface="Consolas"/>
                <a:cs typeface="Consolas"/>
              </a:rPr>
              <a:t>    </a:t>
            </a:r>
          </a:p>
          <a:p>
            <a:r>
              <a:rPr lang="en-US" sz="1500" dirty="0">
                <a:latin typeface="Consolas"/>
                <a:cs typeface="Consolas"/>
              </a:rPr>
              <a:t>    …</a:t>
            </a:r>
          </a:p>
          <a:p>
            <a:r>
              <a:rPr lang="en-US" sz="1500" dirty="0">
                <a:latin typeface="Consolas"/>
                <a:cs typeface="Consolas"/>
              </a:rPr>
              <a:t>NUM PORTS = 10</a:t>
            </a:r>
          </a:p>
          <a:p>
            <a:r>
              <a:rPr lang="en-US" sz="1500" dirty="0">
                <a:latin typeface="Consolas"/>
                <a:cs typeface="Consolas"/>
              </a:rPr>
              <a:t>    PORT 0 [1 Valid Events] = low_network_0 (Port to lower level caches or memory)</a:t>
            </a:r>
          </a:p>
          <a:p>
            <a:r>
              <a:rPr lang="en-US" sz="1500" dirty="0">
                <a:latin typeface="Consolas"/>
                <a:cs typeface="Consolas"/>
              </a:rPr>
              <a:t>        VALID EVENT 0 = </a:t>
            </a:r>
            <a:r>
              <a:rPr lang="en-US" sz="1500" dirty="0" err="1">
                <a:latin typeface="Consolas"/>
                <a:cs typeface="Consolas"/>
              </a:rPr>
              <a:t>MemHierarchy.MemEventBase</a:t>
            </a:r>
            <a:endParaRPr lang="en-US" sz="1500" dirty="0">
              <a:latin typeface="Consolas"/>
              <a:cs typeface="Consolas"/>
            </a:endParaRPr>
          </a:p>
          <a:p>
            <a:r>
              <a:rPr lang="en-US" sz="1500" dirty="0">
                <a:latin typeface="Consolas"/>
                <a:cs typeface="Consolas"/>
              </a:rPr>
              <a:t>    …</a:t>
            </a:r>
          </a:p>
          <a:p>
            <a:r>
              <a:rPr lang="en-US" sz="1500" dirty="0">
                <a:latin typeface="Consolas"/>
                <a:cs typeface="Consolas"/>
              </a:rPr>
              <a:t>NUM STATISTICS = 32</a:t>
            </a:r>
          </a:p>
          <a:p>
            <a:r>
              <a:rPr lang="en-US" sz="1500" dirty="0">
                <a:latin typeface="Consolas"/>
                <a:cs typeface="Consolas"/>
              </a:rPr>
              <a:t>	STATISTIC 0 = </a:t>
            </a:r>
            <a:r>
              <a:rPr lang="en-US" sz="1500" dirty="0" err="1">
                <a:latin typeface="Consolas"/>
                <a:cs typeface="Consolas"/>
              </a:rPr>
              <a:t>CacheHits</a:t>
            </a:r>
            <a:r>
              <a:rPr lang="en-US" sz="1500" dirty="0">
                <a:latin typeface="Consolas"/>
                <a:cs typeface="Consolas"/>
              </a:rPr>
              <a:t> [count] (Total number of cache hits) Enable Level = 1</a:t>
            </a:r>
          </a:p>
          <a:p>
            <a:r>
              <a:rPr lang="en-US" sz="1500" dirty="0">
                <a:latin typeface="Consolas"/>
                <a:cs typeface="Consolas"/>
              </a:rPr>
              <a:t>	…</a:t>
            </a:r>
          </a:p>
        </p:txBody>
      </p:sp>
      <p:sp>
        <p:nvSpPr>
          <p:cNvPr id="6" name="TextBox 5"/>
          <p:cNvSpPr txBox="1"/>
          <p:nvPr/>
        </p:nvSpPr>
        <p:spPr>
          <a:xfrm>
            <a:off x="5145489" y="1819709"/>
            <a:ext cx="5371978"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Optionally filter for a specific library and/or component</a:t>
            </a:r>
          </a:p>
        </p:txBody>
      </p:sp>
      <p:cxnSp>
        <p:nvCxnSpPr>
          <p:cNvPr id="8" name="Straight Arrow Connector 7"/>
          <p:cNvCxnSpPr>
            <a:cxnSpLocks/>
            <a:stCxn id="6" idx="1"/>
          </p:cNvCxnSpPr>
          <p:nvPr/>
        </p:nvCxnSpPr>
        <p:spPr>
          <a:xfrm flipH="1">
            <a:off x="4374292" y="1988986"/>
            <a:ext cx="771197" cy="169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02193" y="4229695"/>
            <a:ext cx="1176864"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Parameter</a:t>
            </a:r>
          </a:p>
        </p:txBody>
      </p:sp>
      <p:sp>
        <p:nvSpPr>
          <p:cNvPr id="11" name="TextBox 10"/>
          <p:cNvSpPr txBox="1"/>
          <p:nvPr/>
        </p:nvSpPr>
        <p:spPr>
          <a:xfrm>
            <a:off x="6802455" y="4164066"/>
            <a:ext cx="1083733"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Definition</a:t>
            </a:r>
          </a:p>
        </p:txBody>
      </p:sp>
      <p:sp>
        <p:nvSpPr>
          <p:cNvPr id="12" name="TextBox 11"/>
          <p:cNvSpPr txBox="1"/>
          <p:nvPr/>
        </p:nvSpPr>
        <p:spPr>
          <a:xfrm>
            <a:off x="9580894" y="4040955"/>
            <a:ext cx="1659467"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“REQUIRED” or default value</a:t>
            </a:r>
          </a:p>
        </p:txBody>
      </p:sp>
      <p:cxnSp>
        <p:nvCxnSpPr>
          <p:cNvPr id="23" name="Straight Arrow Connector 22"/>
          <p:cNvCxnSpPr>
            <a:cxnSpLocks/>
            <a:stCxn id="12" idx="1"/>
          </p:cNvCxnSpPr>
          <p:nvPr/>
        </p:nvCxnSpPr>
        <p:spPr>
          <a:xfrm flipH="1" flipV="1">
            <a:off x="8637373" y="3986355"/>
            <a:ext cx="943521" cy="346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cxnSpLocks/>
            <a:stCxn id="12" idx="1"/>
          </p:cNvCxnSpPr>
          <p:nvPr/>
        </p:nvCxnSpPr>
        <p:spPr>
          <a:xfrm flipH="1" flipV="1">
            <a:off x="9405212" y="3868665"/>
            <a:ext cx="175682" cy="464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965836" y="4426272"/>
            <a:ext cx="123613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Port name</a:t>
            </a:r>
          </a:p>
        </p:txBody>
      </p:sp>
      <p:sp>
        <p:nvSpPr>
          <p:cNvPr id="36" name="TextBox 35"/>
          <p:cNvSpPr txBox="1"/>
          <p:nvPr/>
        </p:nvSpPr>
        <p:spPr>
          <a:xfrm>
            <a:off x="9405212" y="5056916"/>
            <a:ext cx="123613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Definition</a:t>
            </a:r>
          </a:p>
        </p:txBody>
      </p:sp>
      <p:sp>
        <p:nvSpPr>
          <p:cNvPr id="37" name="TextBox 36"/>
          <p:cNvSpPr txBox="1"/>
          <p:nvPr/>
        </p:nvSpPr>
        <p:spPr>
          <a:xfrm>
            <a:off x="5309973" y="5283240"/>
            <a:ext cx="332740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Type of event(s) used on the link</a:t>
            </a:r>
          </a:p>
        </p:txBody>
      </p:sp>
      <p:cxnSp>
        <p:nvCxnSpPr>
          <p:cNvPr id="42" name="Straight Arrow Connector 41"/>
          <p:cNvCxnSpPr>
            <a:cxnSpLocks/>
            <a:stCxn id="35" idx="3"/>
          </p:cNvCxnSpPr>
          <p:nvPr/>
        </p:nvCxnSpPr>
        <p:spPr>
          <a:xfrm>
            <a:off x="4201968" y="4595549"/>
            <a:ext cx="943521" cy="19657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8" name="Straight Arrow Connector 47"/>
          <p:cNvCxnSpPr>
            <a:cxnSpLocks/>
            <a:stCxn id="37" idx="0"/>
          </p:cNvCxnSpPr>
          <p:nvPr/>
        </p:nvCxnSpPr>
        <p:spPr>
          <a:xfrm flipH="1" flipV="1">
            <a:off x="6474941" y="5121124"/>
            <a:ext cx="498732" cy="16211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9" name="Straight Arrow Connector 48"/>
          <p:cNvCxnSpPr>
            <a:stCxn id="36" idx="1"/>
          </p:cNvCxnSpPr>
          <p:nvPr/>
        </p:nvCxnSpPr>
        <p:spPr>
          <a:xfrm flipH="1" flipV="1">
            <a:off x="8964945" y="5056918"/>
            <a:ext cx="440267" cy="1692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9" name="Straight Arrow Connector 68"/>
          <p:cNvCxnSpPr>
            <a:stCxn id="10" idx="1"/>
          </p:cNvCxnSpPr>
          <p:nvPr/>
        </p:nvCxnSpPr>
        <p:spPr>
          <a:xfrm flipH="1" flipV="1">
            <a:off x="3577735" y="4140397"/>
            <a:ext cx="1024458" cy="25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1" idx="1"/>
          </p:cNvCxnSpPr>
          <p:nvPr/>
        </p:nvCxnSpPr>
        <p:spPr>
          <a:xfrm flipH="1" flipV="1">
            <a:off x="6379127" y="4079629"/>
            <a:ext cx="423328" cy="2537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DE7A9CF-4D45-6248-89B7-4B492292EC9B}"/>
              </a:ext>
            </a:extLst>
          </p:cNvPr>
          <p:cNvSpPr txBox="1"/>
          <p:nvPr/>
        </p:nvSpPr>
        <p:spPr>
          <a:xfrm>
            <a:off x="2523163" y="6184876"/>
            <a:ext cx="887302"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t>Name</a:t>
            </a:r>
          </a:p>
        </p:txBody>
      </p:sp>
      <p:sp>
        <p:nvSpPr>
          <p:cNvPr id="39" name="TextBox 38">
            <a:extLst>
              <a:ext uri="{FF2B5EF4-FFF2-40B4-BE49-F238E27FC236}">
                <a16:creationId xmlns:a16="http://schemas.microsoft.com/office/drawing/2014/main" id="{4117C9FD-5115-CF4A-AD8D-544E5C8D2C72}"/>
              </a:ext>
            </a:extLst>
          </p:cNvPr>
          <p:cNvSpPr txBox="1"/>
          <p:nvPr/>
        </p:nvSpPr>
        <p:spPr>
          <a:xfrm>
            <a:off x="4158542" y="6131850"/>
            <a:ext cx="887302"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t>Units</a:t>
            </a:r>
          </a:p>
        </p:txBody>
      </p:sp>
      <p:sp>
        <p:nvSpPr>
          <p:cNvPr id="40" name="TextBox 39">
            <a:extLst>
              <a:ext uri="{FF2B5EF4-FFF2-40B4-BE49-F238E27FC236}">
                <a16:creationId xmlns:a16="http://schemas.microsoft.com/office/drawing/2014/main" id="{F2E8ACEE-16BC-7D43-BE0C-DF3A2DAD0103}"/>
              </a:ext>
            </a:extLst>
          </p:cNvPr>
          <p:cNvSpPr txBox="1"/>
          <p:nvPr/>
        </p:nvSpPr>
        <p:spPr>
          <a:xfrm>
            <a:off x="6474941" y="6092672"/>
            <a:ext cx="1134950"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t>Definition</a:t>
            </a:r>
          </a:p>
        </p:txBody>
      </p:sp>
      <p:cxnSp>
        <p:nvCxnSpPr>
          <p:cNvPr id="43" name="Straight Arrow Connector 42">
            <a:extLst>
              <a:ext uri="{FF2B5EF4-FFF2-40B4-BE49-F238E27FC236}">
                <a16:creationId xmlns:a16="http://schemas.microsoft.com/office/drawing/2014/main" id="{BCDF3EC3-C119-4D43-A493-0CDC330D261F}"/>
              </a:ext>
            </a:extLst>
          </p:cNvPr>
          <p:cNvCxnSpPr>
            <a:cxnSpLocks/>
            <a:stCxn id="40" idx="0"/>
          </p:cNvCxnSpPr>
          <p:nvPr/>
        </p:nvCxnSpPr>
        <p:spPr>
          <a:xfrm flipH="1" flipV="1">
            <a:off x="6724307" y="5924191"/>
            <a:ext cx="318109" cy="16848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4" name="Straight Arrow Connector 43">
            <a:extLst>
              <a:ext uri="{FF2B5EF4-FFF2-40B4-BE49-F238E27FC236}">
                <a16:creationId xmlns:a16="http://schemas.microsoft.com/office/drawing/2014/main" id="{0B62D715-4A89-264B-80EA-F3E834B631B1}"/>
              </a:ext>
            </a:extLst>
          </p:cNvPr>
          <p:cNvCxnSpPr>
            <a:cxnSpLocks/>
            <a:stCxn id="39" idx="0"/>
          </p:cNvCxnSpPr>
          <p:nvPr/>
        </p:nvCxnSpPr>
        <p:spPr>
          <a:xfrm flipV="1">
            <a:off x="4602193" y="5924192"/>
            <a:ext cx="0" cy="20765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7" name="Straight Arrow Connector 46">
            <a:extLst>
              <a:ext uri="{FF2B5EF4-FFF2-40B4-BE49-F238E27FC236}">
                <a16:creationId xmlns:a16="http://schemas.microsoft.com/office/drawing/2014/main" id="{148C3EA2-EDB7-2D4C-8724-78834246471D}"/>
              </a:ext>
            </a:extLst>
          </p:cNvPr>
          <p:cNvCxnSpPr>
            <a:cxnSpLocks/>
            <a:stCxn id="38" idx="0"/>
          </p:cNvCxnSpPr>
          <p:nvPr/>
        </p:nvCxnSpPr>
        <p:spPr>
          <a:xfrm flipV="1">
            <a:off x="2966814" y="6005312"/>
            <a:ext cx="610921" cy="17956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03335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35" grpId="0" animBg="1"/>
      <p:bldP spid="36" grpId="0" animBg="1"/>
      <p:bldP spid="37" grpId="0" animBg="1"/>
      <p:bldP spid="38" grpId="0" animBg="1"/>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CDAA-E18C-B34A-A4E7-AACDFC097799}"/>
              </a:ext>
            </a:extLst>
          </p:cNvPr>
          <p:cNvSpPr>
            <a:spLocks noGrp="1"/>
          </p:cNvSpPr>
          <p:nvPr>
            <p:ph type="title"/>
          </p:nvPr>
        </p:nvSpPr>
        <p:spPr/>
        <p:txBody>
          <a:bodyPr/>
          <a:lstStyle/>
          <a:p>
            <a:r>
              <a:rPr lang="en-US"/>
              <a:t>Agenda</a:t>
            </a:r>
            <a:endParaRPr lang="en-US" dirty="0"/>
          </a:p>
        </p:txBody>
      </p:sp>
      <p:sp>
        <p:nvSpPr>
          <p:cNvPr id="3" name="Footer Placeholder 2">
            <a:extLst>
              <a:ext uri="{FF2B5EF4-FFF2-40B4-BE49-F238E27FC236}">
                <a16:creationId xmlns:a16="http://schemas.microsoft.com/office/drawing/2014/main" id="{FEF765CC-DAAE-C641-8701-B6D3D5041DC7}"/>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456A45ED-CB63-5A4B-A38E-0B26C7D76D47}"/>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5" name="Content Placeholder 4">
            <a:extLst>
              <a:ext uri="{FF2B5EF4-FFF2-40B4-BE49-F238E27FC236}">
                <a16:creationId xmlns:a16="http://schemas.microsoft.com/office/drawing/2014/main" id="{CF853F95-AD87-AC42-9A19-7BE1DB1C91B5}"/>
              </a:ext>
            </a:extLst>
          </p:cNvPr>
          <p:cNvSpPr>
            <a:spLocks noGrp="1"/>
          </p:cNvSpPr>
          <p:nvPr>
            <p:ph idx="1"/>
          </p:nvPr>
        </p:nvSpPr>
        <p:spPr/>
        <p:txBody>
          <a:bodyPr/>
          <a:lstStyle/>
          <a:p>
            <a:r>
              <a:rPr lang="en-US"/>
              <a:t>The SST Framework</a:t>
            </a:r>
          </a:p>
          <a:p>
            <a:r>
              <a:rPr lang="en-US"/>
              <a:t>SST Element Libraries</a:t>
            </a:r>
          </a:p>
          <a:p>
            <a:r>
              <a:rPr lang="en-US"/>
              <a:t>Running a simulation</a:t>
            </a:r>
          </a:p>
          <a:p>
            <a:pPr lvl="1"/>
            <a:r>
              <a:rPr lang="en-US"/>
              <a:t>Defining</a:t>
            </a:r>
          </a:p>
          <a:p>
            <a:pPr lvl="1"/>
            <a:r>
              <a:rPr lang="en-US"/>
              <a:t>Running </a:t>
            </a:r>
          </a:p>
          <a:p>
            <a:pPr lvl="1"/>
            <a:r>
              <a:rPr lang="en-US"/>
              <a:t>Generating statistics</a:t>
            </a:r>
          </a:p>
          <a:p>
            <a:r>
              <a:rPr lang="en-US"/>
              <a:t>Deep Dive: Network models</a:t>
            </a:r>
            <a:endParaRPr lang="en-US" dirty="0"/>
          </a:p>
        </p:txBody>
      </p:sp>
    </p:spTree>
    <p:extLst>
      <p:ext uri="{BB962C8B-B14F-4D97-AF65-F5344CB8AC3E}">
        <p14:creationId xmlns:p14="http://schemas.microsoft.com/office/powerpoint/2010/main" val="298947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7055-5294-1349-849D-222B25C621FE}"/>
              </a:ext>
            </a:extLst>
          </p:cNvPr>
          <p:cNvSpPr>
            <a:spLocks noGrp="1"/>
          </p:cNvSpPr>
          <p:nvPr>
            <p:ph type="title"/>
          </p:nvPr>
        </p:nvSpPr>
        <p:spPr/>
        <p:txBody>
          <a:bodyPr/>
          <a:lstStyle/>
          <a:p>
            <a:r>
              <a:rPr lang="en-US" dirty="0"/>
              <a:t>Configuration Part 3: Connect the components</a:t>
            </a:r>
          </a:p>
        </p:txBody>
      </p:sp>
      <p:sp>
        <p:nvSpPr>
          <p:cNvPr id="3" name="Footer Placeholder 2">
            <a:extLst>
              <a:ext uri="{FF2B5EF4-FFF2-40B4-BE49-F238E27FC236}">
                <a16:creationId xmlns:a16="http://schemas.microsoft.com/office/drawing/2014/main" id="{38363C25-7C61-4F4B-863C-A038500B325C}"/>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BF5EEC4F-AE57-8348-BA09-813C2B1866CE}"/>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5" name="Content Placeholder 4">
            <a:extLst>
              <a:ext uri="{FF2B5EF4-FFF2-40B4-BE49-F238E27FC236}">
                <a16:creationId xmlns:a16="http://schemas.microsoft.com/office/drawing/2014/main" id="{812E33D3-E09E-7345-ADEC-A5F8478ABF5C}"/>
              </a:ext>
            </a:extLst>
          </p:cNvPr>
          <p:cNvSpPr>
            <a:spLocks noGrp="1"/>
          </p:cNvSpPr>
          <p:nvPr>
            <p:ph idx="1"/>
          </p:nvPr>
        </p:nvSpPr>
        <p:spPr/>
        <p:txBody>
          <a:bodyPr/>
          <a:lstStyle/>
          <a:p>
            <a:r>
              <a:rPr lang="en-US" b="1" dirty="0">
                <a:solidFill>
                  <a:schemeClr val="accent6"/>
                </a:solidFill>
              </a:rPr>
              <a:t>Create a link</a:t>
            </a:r>
            <a:r>
              <a:rPr lang="en-US" dirty="0"/>
              <a:t>: </a:t>
            </a:r>
            <a:r>
              <a:rPr lang="en-US" dirty="0" err="1">
                <a:latin typeface="Consolas" panose="020B0609020204030204" pitchFamily="49" charset="0"/>
                <a:cs typeface="Consolas" panose="020B0609020204030204" pitchFamily="49" charset="0"/>
              </a:rPr>
              <a:t>sst.Link</a:t>
            </a:r>
            <a:r>
              <a:rPr lang="en-US" dirty="0">
                <a:latin typeface="Consolas" panose="020B0609020204030204" pitchFamily="49" charset="0"/>
                <a:cs typeface="Consolas" panose="020B0609020204030204" pitchFamily="49" charset="0"/>
              </a:rPr>
              <a:t>(“name”)</a:t>
            </a:r>
          </a:p>
          <a:p>
            <a:endParaRPr lang="en-US" dirty="0"/>
          </a:p>
          <a:p>
            <a:endParaRPr lang="en-US" dirty="0"/>
          </a:p>
          <a:p>
            <a:r>
              <a:rPr lang="en-US" b="1" dirty="0">
                <a:solidFill>
                  <a:schemeClr val="accent6"/>
                </a:solidFill>
              </a:rPr>
              <a:t>Connect components: </a:t>
            </a:r>
            <a:r>
              <a:rPr lang="en-US" dirty="0">
                <a:latin typeface="Consolas" panose="020B0609020204030204" pitchFamily="49" charset="0"/>
                <a:cs typeface="Consolas" panose="020B0609020204030204" pitchFamily="49" charset="0"/>
              </a:rPr>
              <a:t>connect(</a:t>
            </a:r>
            <a:r>
              <a:rPr lang="en-US" dirty="0">
                <a:solidFill>
                  <a:schemeClr val="accent1"/>
                </a:solidFill>
                <a:latin typeface="Consolas" panose="020B0609020204030204" pitchFamily="49" charset="0"/>
                <a:cs typeface="Consolas" panose="020B0609020204030204" pitchFamily="49" charset="0"/>
              </a:rPr>
              <a:t>endpoint1</a:t>
            </a:r>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endpoint2</a:t>
            </a:r>
            <a:r>
              <a:rPr lang="en-US" dirty="0">
                <a:latin typeface="Consolas" panose="020B0609020204030204" pitchFamily="49" charset="0"/>
                <a:cs typeface="Consolas" panose="020B0609020204030204" pitchFamily="49" charset="0"/>
              </a:rPr>
              <a:t>)</a:t>
            </a:r>
          </a:p>
          <a:p>
            <a:pPr lvl="1"/>
            <a:r>
              <a:rPr lang="en-US" dirty="0">
                <a:cs typeface="Consolas" panose="020B0609020204030204" pitchFamily="49" charset="0"/>
              </a:rPr>
              <a:t>Where endpoint is: </a:t>
            </a:r>
            <a:r>
              <a:rPr lang="en-US" dirty="0">
                <a:latin typeface="Consolas" panose="020B0609020204030204" pitchFamily="49" charset="0"/>
                <a:cs typeface="Consolas" panose="020B0609020204030204" pitchFamily="49" charset="0"/>
              </a:rPr>
              <a:t>(component, port, latency)</a:t>
            </a:r>
          </a:p>
          <a:p>
            <a:endParaRPr lang="en-US" dirty="0"/>
          </a:p>
        </p:txBody>
      </p:sp>
      <p:sp>
        <p:nvSpPr>
          <p:cNvPr id="6" name="TextBox 5">
            <a:extLst>
              <a:ext uri="{FF2B5EF4-FFF2-40B4-BE49-F238E27FC236}">
                <a16:creationId xmlns:a16="http://schemas.microsoft.com/office/drawing/2014/main" id="{F62D47DC-AD72-724D-87DF-113788E0A6CB}"/>
              </a:ext>
            </a:extLst>
          </p:cNvPr>
          <p:cNvSpPr txBox="1"/>
          <p:nvPr/>
        </p:nvSpPr>
        <p:spPr>
          <a:xfrm>
            <a:off x="920691" y="1860924"/>
            <a:ext cx="5686172" cy="707886"/>
          </a:xfrm>
          <a:prstGeom prst="rect">
            <a:avLst/>
          </a:prstGeom>
          <a:solidFill>
            <a:schemeClr val="accent2">
              <a:lumMod val="20000"/>
              <a:lumOff val="80000"/>
            </a:schemeClr>
          </a:solidFill>
          <a:ln>
            <a:solidFill>
              <a:schemeClr val="accent1">
                <a:lumMod val="75000"/>
              </a:schemeClr>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err="1">
                <a:latin typeface="Consolas"/>
                <a:cs typeface="Consolas"/>
              </a:rPr>
              <a:t>core_cache</a:t>
            </a:r>
            <a:r>
              <a:rPr lang="en-US" sz="2000" dirty="0">
                <a:latin typeface="Consolas"/>
                <a:cs typeface="Consolas"/>
              </a:rPr>
              <a:t> = </a:t>
            </a:r>
            <a:r>
              <a:rPr lang="en-US" sz="2000" dirty="0" err="1">
                <a:latin typeface="Consolas"/>
                <a:cs typeface="Consolas"/>
              </a:rPr>
              <a:t>sst.Link</a:t>
            </a:r>
            <a:r>
              <a:rPr lang="en-US" sz="2000" dirty="0">
                <a:latin typeface="Consolas"/>
                <a:cs typeface="Consolas"/>
              </a:rPr>
              <a:t>(“</a:t>
            </a:r>
            <a:r>
              <a:rPr lang="en-US" sz="2000" dirty="0" err="1">
                <a:latin typeface="Consolas"/>
                <a:cs typeface="Consolas"/>
              </a:rPr>
              <a:t>core_to_cache</a:t>
            </a:r>
            <a:r>
              <a:rPr lang="en-US" sz="2000" dirty="0">
                <a:latin typeface="Consolas"/>
                <a:cs typeface="Consolas"/>
              </a:rPr>
              <a:t>”)</a:t>
            </a:r>
          </a:p>
          <a:p>
            <a:r>
              <a:rPr lang="en-US" sz="2000" dirty="0" err="1">
                <a:latin typeface="Consolas"/>
                <a:cs typeface="Consolas"/>
              </a:rPr>
              <a:t>cache_mem</a:t>
            </a:r>
            <a:r>
              <a:rPr lang="en-US" sz="2000" dirty="0">
                <a:latin typeface="Consolas"/>
                <a:cs typeface="Consolas"/>
              </a:rPr>
              <a:t> = </a:t>
            </a:r>
            <a:r>
              <a:rPr lang="en-US" sz="2000" dirty="0" err="1">
                <a:latin typeface="Consolas"/>
                <a:cs typeface="Consolas"/>
              </a:rPr>
              <a:t>sst.Link</a:t>
            </a:r>
            <a:r>
              <a:rPr lang="en-US" sz="2000" dirty="0">
                <a:latin typeface="Consolas"/>
                <a:cs typeface="Consolas"/>
              </a:rPr>
              <a:t>(“</a:t>
            </a:r>
            <a:r>
              <a:rPr lang="en-US" sz="2000" dirty="0" err="1">
                <a:latin typeface="Consolas"/>
                <a:cs typeface="Consolas"/>
              </a:rPr>
              <a:t>cache_to_memory</a:t>
            </a:r>
            <a:r>
              <a:rPr lang="en-US" sz="2000" dirty="0">
                <a:latin typeface="Consolas"/>
                <a:cs typeface="Consolas"/>
              </a:rPr>
              <a:t>”)</a:t>
            </a:r>
          </a:p>
        </p:txBody>
      </p:sp>
      <p:sp>
        <p:nvSpPr>
          <p:cNvPr id="7" name="TextBox 6">
            <a:extLst>
              <a:ext uri="{FF2B5EF4-FFF2-40B4-BE49-F238E27FC236}">
                <a16:creationId xmlns:a16="http://schemas.microsoft.com/office/drawing/2014/main" id="{F42647CE-1B66-DB4E-A532-ADFE789CDBCF}"/>
              </a:ext>
            </a:extLst>
          </p:cNvPr>
          <p:cNvSpPr txBox="1"/>
          <p:nvPr/>
        </p:nvSpPr>
        <p:spPr>
          <a:xfrm>
            <a:off x="920691" y="3737743"/>
            <a:ext cx="5865708" cy="2246769"/>
          </a:xfrm>
          <a:prstGeom prst="rect">
            <a:avLst/>
          </a:prstGeom>
          <a:solidFill>
            <a:schemeClr val="accent2">
              <a:lumMod val="20000"/>
              <a:lumOff val="80000"/>
            </a:schemeClr>
          </a:solidFill>
          <a:ln>
            <a:solidFill>
              <a:schemeClr val="accent1">
                <a:lumMod val="75000"/>
              </a:schemeClr>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err="1">
                <a:latin typeface="Consolas"/>
                <a:cs typeface="Consolas"/>
              </a:rPr>
              <a:t>core_cache.connect</a:t>
            </a:r>
            <a:r>
              <a:rPr lang="en-US" sz="2000" dirty="0">
                <a:latin typeface="Consolas"/>
                <a:cs typeface="Consolas"/>
              </a:rPr>
              <a:t>( </a:t>
            </a:r>
          </a:p>
          <a:p>
            <a:r>
              <a:rPr lang="en-US" sz="2000" dirty="0">
                <a:latin typeface="Consolas"/>
                <a:cs typeface="Consolas"/>
              </a:rPr>
              <a:t>	</a:t>
            </a:r>
            <a:r>
              <a:rPr lang="en-US" sz="2000" dirty="0">
                <a:solidFill>
                  <a:schemeClr val="accent1"/>
                </a:solidFill>
                <a:latin typeface="Consolas"/>
                <a:cs typeface="Consolas"/>
              </a:rPr>
              <a:t>(core, “</a:t>
            </a:r>
            <a:r>
              <a:rPr lang="en-US" sz="2000" dirty="0" err="1">
                <a:solidFill>
                  <a:schemeClr val="accent1"/>
                </a:solidFill>
                <a:latin typeface="Consolas"/>
                <a:cs typeface="Consolas"/>
              </a:rPr>
              <a:t>cache_link</a:t>
            </a:r>
            <a:r>
              <a:rPr lang="en-US" sz="2000" dirty="0">
                <a:solidFill>
                  <a:schemeClr val="accent1"/>
                </a:solidFill>
                <a:latin typeface="Consolas"/>
                <a:cs typeface="Consolas"/>
              </a:rPr>
              <a:t>”, “100ps”)</a:t>
            </a:r>
            <a:r>
              <a:rPr lang="en-US" sz="2000" dirty="0">
                <a:latin typeface="Consolas"/>
                <a:cs typeface="Consolas"/>
              </a:rPr>
              <a:t>, </a:t>
            </a:r>
          </a:p>
          <a:p>
            <a:r>
              <a:rPr lang="en-US" sz="2000" dirty="0">
                <a:latin typeface="Consolas"/>
                <a:cs typeface="Consolas"/>
              </a:rPr>
              <a:t>	</a:t>
            </a:r>
            <a:r>
              <a:rPr lang="en-US" sz="2000" dirty="0">
                <a:solidFill>
                  <a:schemeClr val="accent5"/>
                </a:solidFill>
                <a:latin typeface="Consolas"/>
                <a:cs typeface="Consolas"/>
              </a:rPr>
              <a:t>(cache, “high_network_0”, “100ps”)  </a:t>
            </a:r>
            <a:r>
              <a:rPr lang="en-US" sz="2000" dirty="0">
                <a:latin typeface="Consolas"/>
                <a:cs typeface="Consolas"/>
              </a:rPr>
              <a:t>)</a:t>
            </a:r>
          </a:p>
          <a:p>
            <a:endParaRPr lang="en-US" sz="2000" dirty="0">
              <a:latin typeface="Consolas"/>
              <a:cs typeface="Consolas"/>
            </a:endParaRPr>
          </a:p>
          <a:p>
            <a:r>
              <a:rPr lang="en-US" sz="2000" dirty="0" err="1">
                <a:latin typeface="Consolas"/>
                <a:cs typeface="Consolas"/>
              </a:rPr>
              <a:t>cache_mem.connect</a:t>
            </a:r>
            <a:r>
              <a:rPr lang="en-US" sz="2000" dirty="0">
                <a:latin typeface="Consolas"/>
                <a:cs typeface="Consolas"/>
              </a:rPr>
              <a:t>( </a:t>
            </a:r>
          </a:p>
          <a:p>
            <a:r>
              <a:rPr lang="en-US" sz="2000" dirty="0">
                <a:latin typeface="Consolas"/>
                <a:cs typeface="Consolas"/>
              </a:rPr>
              <a:t>	</a:t>
            </a:r>
            <a:r>
              <a:rPr lang="en-US" sz="2000" dirty="0">
                <a:solidFill>
                  <a:schemeClr val="accent1"/>
                </a:solidFill>
                <a:latin typeface="Consolas"/>
                <a:cs typeface="Consolas"/>
              </a:rPr>
              <a:t>(cache, “low_network_0”, “100ps”)</a:t>
            </a:r>
            <a:r>
              <a:rPr lang="en-US" sz="2000" dirty="0">
                <a:latin typeface="Consolas"/>
                <a:cs typeface="Consolas"/>
              </a:rPr>
              <a:t>, </a:t>
            </a:r>
          </a:p>
          <a:p>
            <a:r>
              <a:rPr lang="en-US" sz="2000" dirty="0">
                <a:latin typeface="Consolas"/>
                <a:cs typeface="Consolas"/>
              </a:rPr>
              <a:t>	</a:t>
            </a:r>
            <a:r>
              <a:rPr lang="en-US" sz="2000" dirty="0">
                <a:solidFill>
                  <a:schemeClr val="accent5"/>
                </a:solidFill>
                <a:latin typeface="Consolas"/>
                <a:cs typeface="Consolas"/>
              </a:rPr>
              <a:t>(memory, “</a:t>
            </a:r>
            <a:r>
              <a:rPr lang="en-US" sz="2000" dirty="0" err="1">
                <a:solidFill>
                  <a:schemeClr val="accent5"/>
                </a:solidFill>
                <a:latin typeface="Consolas"/>
                <a:cs typeface="Consolas"/>
              </a:rPr>
              <a:t>direct_link</a:t>
            </a:r>
            <a:r>
              <a:rPr lang="en-US" sz="2000" dirty="0">
                <a:solidFill>
                  <a:schemeClr val="accent5"/>
                </a:solidFill>
                <a:latin typeface="Consolas"/>
                <a:cs typeface="Consolas"/>
              </a:rPr>
              <a:t>”, “100ps)  </a:t>
            </a:r>
            <a:r>
              <a:rPr lang="en-US" sz="2000" dirty="0">
                <a:latin typeface="Consolas"/>
                <a:cs typeface="Consolas"/>
              </a:rPr>
              <a:t>)</a:t>
            </a:r>
          </a:p>
        </p:txBody>
      </p:sp>
      <p:sp>
        <p:nvSpPr>
          <p:cNvPr id="9" name="Rectangle 8">
            <a:extLst>
              <a:ext uri="{FF2B5EF4-FFF2-40B4-BE49-F238E27FC236}">
                <a16:creationId xmlns:a16="http://schemas.microsoft.com/office/drawing/2014/main" id="{17FFEF16-9689-DB41-8F0A-996A74F5AEA8}"/>
              </a:ext>
            </a:extLst>
          </p:cNvPr>
          <p:cNvSpPr/>
          <p:nvPr/>
        </p:nvSpPr>
        <p:spPr>
          <a:xfrm>
            <a:off x="6944622" y="1858805"/>
            <a:ext cx="2150533" cy="6037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Link name</a:t>
            </a:r>
          </a:p>
          <a:p>
            <a:pPr algn="ctr"/>
            <a:r>
              <a:rPr lang="en-US" dirty="0"/>
              <a:t>(anything unique)</a:t>
            </a:r>
          </a:p>
        </p:txBody>
      </p:sp>
      <p:cxnSp>
        <p:nvCxnSpPr>
          <p:cNvPr id="10" name="Straight Arrow Connector 9">
            <a:extLst>
              <a:ext uri="{FF2B5EF4-FFF2-40B4-BE49-F238E27FC236}">
                <a16:creationId xmlns:a16="http://schemas.microsoft.com/office/drawing/2014/main" id="{99DA4665-F33E-7741-AB71-32CA49A6D3DE}"/>
              </a:ext>
            </a:extLst>
          </p:cNvPr>
          <p:cNvCxnSpPr>
            <a:cxnSpLocks/>
            <a:stCxn id="9" idx="1"/>
          </p:cNvCxnSpPr>
          <p:nvPr/>
        </p:nvCxnSpPr>
        <p:spPr>
          <a:xfrm flipH="1" flipV="1">
            <a:off x="6350000" y="2060252"/>
            <a:ext cx="594622" cy="1004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264AB39-768A-3C45-B4CB-235EAC42B212}"/>
              </a:ext>
            </a:extLst>
          </p:cNvPr>
          <p:cNvCxnSpPr>
            <a:cxnSpLocks/>
            <a:stCxn id="9" idx="1"/>
          </p:cNvCxnSpPr>
          <p:nvPr/>
        </p:nvCxnSpPr>
        <p:spPr>
          <a:xfrm flipH="1">
            <a:off x="6464300" y="2160681"/>
            <a:ext cx="480322" cy="20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67929277-6CF6-9C4C-8561-482A463640E5}"/>
              </a:ext>
            </a:extLst>
          </p:cNvPr>
          <p:cNvSpPr/>
          <p:nvPr/>
        </p:nvSpPr>
        <p:spPr>
          <a:xfrm>
            <a:off x="6986442" y="3979604"/>
            <a:ext cx="1522549" cy="4122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Endpoint 1</a:t>
            </a:r>
          </a:p>
        </p:txBody>
      </p:sp>
      <p:sp>
        <p:nvSpPr>
          <p:cNvPr id="18" name="Rectangle 17">
            <a:extLst>
              <a:ext uri="{FF2B5EF4-FFF2-40B4-BE49-F238E27FC236}">
                <a16:creationId xmlns:a16="http://schemas.microsoft.com/office/drawing/2014/main" id="{8CED0637-1495-3849-BA80-0629B43D1E6F}"/>
              </a:ext>
            </a:extLst>
          </p:cNvPr>
          <p:cNvSpPr/>
          <p:nvPr/>
        </p:nvSpPr>
        <p:spPr>
          <a:xfrm>
            <a:off x="6222839" y="4769241"/>
            <a:ext cx="1522549" cy="4122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Endpoint 2</a:t>
            </a:r>
          </a:p>
        </p:txBody>
      </p:sp>
      <p:cxnSp>
        <p:nvCxnSpPr>
          <p:cNvPr id="19" name="Straight Arrow Connector 18">
            <a:extLst>
              <a:ext uri="{FF2B5EF4-FFF2-40B4-BE49-F238E27FC236}">
                <a16:creationId xmlns:a16="http://schemas.microsoft.com/office/drawing/2014/main" id="{6858BA85-0C61-D044-B7FF-8AA2B3E50054}"/>
              </a:ext>
            </a:extLst>
          </p:cNvPr>
          <p:cNvCxnSpPr>
            <a:cxnSpLocks/>
            <a:stCxn id="17" idx="1"/>
          </p:cNvCxnSpPr>
          <p:nvPr/>
        </p:nvCxnSpPr>
        <p:spPr>
          <a:xfrm flipH="1">
            <a:off x="5569528" y="4185748"/>
            <a:ext cx="1416914" cy="7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7D699A3-9838-3C46-85D6-E0764B8232CE}"/>
              </a:ext>
            </a:extLst>
          </p:cNvPr>
          <p:cNvCxnSpPr>
            <a:cxnSpLocks/>
          </p:cNvCxnSpPr>
          <p:nvPr/>
        </p:nvCxnSpPr>
        <p:spPr>
          <a:xfrm flipH="1" flipV="1">
            <a:off x="5569528" y="4661081"/>
            <a:ext cx="667167" cy="314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1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SST</a:t>
            </a:r>
          </a:p>
        </p:txBody>
      </p:sp>
      <p:sp>
        <p:nvSpPr>
          <p:cNvPr id="8" name="Slide Number Placeholder 7"/>
          <p:cNvSpPr>
            <a:spLocks noGrp="1"/>
          </p:cNvSpPr>
          <p:nvPr>
            <p:ph type="sldNum" sz="quarter" idx="4"/>
          </p:nvPr>
        </p:nvSpPr>
        <p:spPr/>
        <p:txBody>
          <a:bodyPr/>
          <a:lstStyle/>
          <a:p>
            <a:fld id="{A5E55A7B-7854-E145-92D9-B491DF4BAE2D}" type="slidenum">
              <a:rPr lang="en-US" smtClean="0"/>
              <a:pPr/>
              <a:t>31</a:t>
            </a:fld>
            <a:endParaRPr lang="en-US"/>
          </a:p>
        </p:txBody>
      </p:sp>
      <p:sp>
        <p:nvSpPr>
          <p:cNvPr id="3" name="Content Placeholder 2"/>
          <p:cNvSpPr>
            <a:spLocks noGrp="1"/>
          </p:cNvSpPr>
          <p:nvPr>
            <p:ph type="body" sz="quarter" idx="10"/>
          </p:nvPr>
        </p:nvSpPr>
        <p:spPr/>
        <p:txBody>
          <a:bodyPr/>
          <a:lstStyle/>
          <a:p>
            <a:r>
              <a:rPr lang="en-US" dirty="0"/>
              <a:t>Usage: </a:t>
            </a:r>
            <a:r>
              <a:rPr lang="en-US" sz="1800" dirty="0" err="1">
                <a:latin typeface="Consolas"/>
                <a:cs typeface="Consolas"/>
              </a:rPr>
              <a:t>sst</a:t>
            </a:r>
            <a:r>
              <a:rPr lang="en-US" sz="1800" dirty="0">
                <a:latin typeface="Consolas"/>
                <a:cs typeface="Consolas"/>
              </a:rPr>
              <a:t> [options] </a:t>
            </a:r>
            <a:r>
              <a:rPr lang="en-US" sz="1800" dirty="0" err="1">
                <a:latin typeface="Consolas"/>
                <a:cs typeface="Consolas"/>
              </a:rPr>
              <a:t>configFile.py</a:t>
            </a:r>
            <a:endParaRPr lang="en-US" sz="1800" dirty="0">
              <a:latin typeface="Consolas"/>
              <a:cs typeface="Consolas"/>
            </a:endParaRPr>
          </a:p>
          <a:p>
            <a:r>
              <a:rPr lang="en-US" dirty="0"/>
              <a:t>Common options:</a:t>
            </a:r>
          </a:p>
        </p:txBody>
      </p:sp>
      <p:graphicFrame>
        <p:nvGraphicFramePr>
          <p:cNvPr id="5" name="Table 4"/>
          <p:cNvGraphicFramePr>
            <a:graphicFrameLocks noGrp="1"/>
          </p:cNvGraphicFramePr>
          <p:nvPr>
            <p:extLst>
              <p:ext uri="{D42A27DB-BD31-4B8C-83A1-F6EECF244321}">
                <p14:modId xmlns:p14="http://schemas.microsoft.com/office/powerpoint/2010/main" val="3556267544"/>
              </p:ext>
            </p:extLst>
          </p:nvPr>
        </p:nvGraphicFramePr>
        <p:xfrm>
          <a:off x="720648" y="2376057"/>
          <a:ext cx="10917792" cy="4018280"/>
        </p:xfrm>
        <a:graphic>
          <a:graphicData uri="http://schemas.openxmlformats.org/drawingml/2006/table">
            <a:tbl>
              <a:tblPr bandRow="1">
                <a:tableStyleId>{C083E6E3-FA7D-4D7B-A595-EF9225AFEA82}</a:tableStyleId>
              </a:tblPr>
              <a:tblGrid>
                <a:gridCol w="4405534">
                  <a:extLst>
                    <a:ext uri="{9D8B030D-6E8A-4147-A177-3AD203B41FA5}">
                      <a16:colId xmlns:a16="http://schemas.microsoft.com/office/drawing/2014/main" val="20000"/>
                    </a:ext>
                  </a:extLst>
                </a:gridCol>
                <a:gridCol w="6512258">
                  <a:extLst>
                    <a:ext uri="{9D8B030D-6E8A-4147-A177-3AD203B41FA5}">
                      <a16:colId xmlns:a16="http://schemas.microsoft.com/office/drawing/2014/main" val="20001"/>
                    </a:ext>
                  </a:extLst>
                </a:gridCol>
              </a:tblGrid>
              <a:tr h="370840">
                <a:tc>
                  <a:txBody>
                    <a:bodyPr/>
                    <a:lstStyle/>
                    <a:p>
                      <a:r>
                        <a:rPr lang="en-US" sz="1500" dirty="0">
                          <a:latin typeface="Consolas"/>
                          <a:cs typeface="Consolas"/>
                        </a:rPr>
                        <a:t>-v | --verbose</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lnT w="12700" cap="flat" cmpd="sng" algn="ctr">
                      <a:solidFill>
                        <a:srgbClr val="303030">
                          <a:lumMod val="50000"/>
                          <a:lumOff val="50000"/>
                        </a:srgbClr>
                      </a:solidFill>
                      <a:prstDash val="solid"/>
                      <a:round/>
                      <a:headEnd type="none" w="med" len="med"/>
                      <a:tailEnd type="none" w="med" len="med"/>
                    </a:lnT>
                  </a:tcPr>
                </a:tc>
                <a:tc>
                  <a:txBody>
                    <a:bodyPr/>
                    <a:lstStyle/>
                    <a:p>
                      <a:r>
                        <a:rPr lang="en-US" sz="1600" dirty="0">
                          <a:latin typeface="Calibri"/>
                          <a:cs typeface="Calibri"/>
                        </a:rPr>
                        <a:t>Print information about core runtime</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lnT w="12700" cap="flat" cmpd="sng" algn="ctr">
                      <a:solidFill>
                        <a:srgbClr val="303030">
                          <a:lumMod val="50000"/>
                          <a:lumOff val="50000"/>
                        </a:srgbClr>
                      </a:solidFill>
                      <a:prstDash val="solid"/>
                      <a:round/>
                      <a:headEnd type="none" w="med" len="med"/>
                      <a:tailEnd type="none" w="med" len="med"/>
                    </a:lnT>
                  </a:tcPr>
                </a:tc>
                <a:extLst>
                  <a:ext uri="{0D108BD9-81ED-4DB2-BD59-A6C34878D82A}">
                    <a16:rowId xmlns:a16="http://schemas.microsoft.com/office/drawing/2014/main" val="10000"/>
                  </a:ext>
                </a:extLst>
              </a:tr>
              <a:tr h="579120">
                <a:tc>
                  <a:txBody>
                    <a:bodyPr/>
                    <a:lstStyle/>
                    <a:p>
                      <a:r>
                        <a:rPr lang="en-US" sz="1500" dirty="0">
                          <a:latin typeface="Consolas"/>
                          <a:cs typeface="Consolas"/>
                        </a:rPr>
                        <a:t>--debug-file &lt;filename&gt;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r>
                        <a:rPr lang="en-US" sz="1600" dirty="0">
                          <a:latin typeface="Calibri"/>
                          <a:cs typeface="Calibri"/>
                        </a:rPr>
                        <a:t>Send debugging output to specified file (default: </a:t>
                      </a:r>
                      <a:r>
                        <a:rPr lang="en-US" sz="1600" dirty="0" err="1">
                          <a:latin typeface="Calibri"/>
                          <a:cs typeface="Calibri"/>
                        </a:rPr>
                        <a:t>sst_output</a:t>
                      </a:r>
                      <a:r>
                        <a:rPr lang="en-US" sz="1600" dirty="0">
                          <a:latin typeface="Calibri"/>
                          <a:cs typeface="Calibri"/>
                        </a:rPr>
                        <a: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500" dirty="0">
                          <a:latin typeface="Consolas"/>
                          <a:cs typeface="Consolas"/>
                        </a:rPr>
                        <a:t>--</a:t>
                      </a:r>
                      <a:r>
                        <a:rPr lang="en-US" sz="1500" dirty="0" err="1">
                          <a:latin typeface="Consolas"/>
                          <a:cs typeface="Consolas"/>
                        </a:rPr>
                        <a:t>paritioner</a:t>
                      </a:r>
                      <a:r>
                        <a:rPr lang="en-US" sz="1500" dirty="0">
                          <a:latin typeface="Consolas"/>
                          <a:cs typeface="Consolas"/>
                        </a:rPr>
                        <a:t> &lt;</a:t>
                      </a:r>
                      <a:r>
                        <a:rPr lang="en-US" sz="1500" dirty="0" err="1">
                          <a:latin typeface="Consolas"/>
                          <a:cs typeface="Consolas"/>
                        </a:rPr>
                        <a:t>zoltan</a:t>
                      </a:r>
                      <a:r>
                        <a:rPr lang="en-US" sz="1500" dirty="0">
                          <a:latin typeface="Consolas"/>
                          <a:cs typeface="Consolas"/>
                        </a:rPr>
                        <a:t> | self | simple | </a:t>
                      </a:r>
                      <a:r>
                        <a:rPr lang="en-US" sz="1500" dirty="0" err="1">
                          <a:latin typeface="Consolas"/>
                          <a:cs typeface="Consolas"/>
                        </a:rPr>
                        <a:t>rrobin</a:t>
                      </a:r>
                      <a:r>
                        <a:rPr lang="en-US" sz="1500" dirty="0">
                          <a:latin typeface="Consolas"/>
                          <a:cs typeface="Consolas"/>
                        </a:rPr>
                        <a:t> | linear | </a:t>
                      </a:r>
                      <a:r>
                        <a:rPr lang="en-US" sz="1500" dirty="0" err="1">
                          <a:latin typeface="Consolas"/>
                          <a:cs typeface="Consolas"/>
                        </a:rPr>
                        <a:t>lib.partitioner.name</a:t>
                      </a:r>
                      <a:r>
                        <a:rPr lang="en-US" sz="1500" dirty="0">
                          <a:latin typeface="Consolas"/>
                          <a:cs typeface="Consolas"/>
                        </a:rPr>
                        <a:t>&gt;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600" dirty="0">
                          <a:latin typeface="Calibri"/>
                          <a:cs typeface="Calibri"/>
                        </a:rPr>
                        <a:t>Specify the partitioning mechanism</a:t>
                      </a:r>
                      <a:r>
                        <a:rPr lang="en-US" sz="1600" baseline="0" dirty="0">
                          <a:latin typeface="Calibri"/>
                          <a:cs typeface="Calibri"/>
                        </a:rPr>
                        <a:t> for parallel runs</a:t>
                      </a:r>
                      <a:endParaRPr lang="en-US" sz="1600" dirty="0">
                        <a:latin typeface="Calibri"/>
                        <a:cs typeface="Calibri"/>
                      </a:endParaRPr>
                    </a:p>
                    <a:p>
                      <a:endParaRPr lang="en-US" sz="1600" dirty="0">
                        <a:latin typeface="Calibri"/>
                        <a:cs typeface="Calibri"/>
                      </a:endParaRP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500" dirty="0">
                          <a:latin typeface="Consolas"/>
                          <a:cs typeface="Consolas"/>
                        </a:rPr>
                        <a:t>-n | --</a:t>
                      </a:r>
                      <a:r>
                        <a:rPr lang="en-US" sz="1500" dirty="0" err="1">
                          <a:latin typeface="Consolas"/>
                          <a:cs typeface="Consolas"/>
                        </a:rPr>
                        <a:t>num_threads</a:t>
                      </a:r>
                      <a:r>
                        <a:rPr lang="en-US" sz="1500" dirty="0">
                          <a:latin typeface="Consolas"/>
                          <a:cs typeface="Consolas"/>
                        </a:rPr>
                        <a:t> &lt;</a:t>
                      </a:r>
                      <a:r>
                        <a:rPr lang="en-US" sz="1500" dirty="0" err="1">
                          <a:latin typeface="Consolas"/>
                          <a:cs typeface="Consolas"/>
                        </a:rPr>
                        <a:t>num</a:t>
                      </a:r>
                      <a:r>
                        <a:rPr lang="en-US" sz="1500" dirty="0">
                          <a:latin typeface="Consolas"/>
                          <a:cs typeface="Consolas"/>
                        </a:rPr>
                        <a:t>&gt;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r>
                        <a:rPr lang="en-US" sz="1600" dirty="0">
                          <a:latin typeface="Calibri"/>
                          <a:cs typeface="Calibri"/>
                        </a:rPr>
                        <a:t>Specify number of threads per rank</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3"/>
                  </a:ext>
                </a:extLst>
              </a:tr>
              <a:tr h="76200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500" dirty="0">
                          <a:latin typeface="Consolas"/>
                          <a:cs typeface="Consolas"/>
                        </a:rPr>
                        <a:t>--model-options</a:t>
                      </a:r>
                      <a:r>
                        <a:rPr lang="en-US" sz="1500" baseline="0" dirty="0">
                          <a:latin typeface="Consolas"/>
                          <a:cs typeface="Consolas"/>
                        </a:rPr>
                        <a:t> “&lt;</a:t>
                      </a:r>
                      <a:r>
                        <a:rPr lang="en-US" sz="1500" baseline="0" dirty="0" err="1">
                          <a:latin typeface="Consolas"/>
                          <a:cs typeface="Consolas"/>
                        </a:rPr>
                        <a:t>args</a:t>
                      </a:r>
                      <a:r>
                        <a:rPr lang="en-US" sz="1500" baseline="0" dirty="0">
                          <a:latin typeface="Consolas"/>
                          <a:cs typeface="Consolas"/>
                        </a:rPr>
                        <a:t>&gt;”</a:t>
                      </a:r>
                      <a:endParaRPr lang="en-US" sz="1500" dirty="0">
                        <a:latin typeface="Consolas"/>
                        <a:cs typeface="Consolas"/>
                      </a:endParaRP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600" dirty="0">
                          <a:latin typeface="Calibri"/>
                          <a:cs typeface="Calibri"/>
                        </a:rPr>
                        <a:t>Command line</a:t>
                      </a:r>
                      <a:r>
                        <a:rPr lang="en-US" sz="1600" baseline="0" dirty="0">
                          <a:latin typeface="Calibri"/>
                          <a:cs typeface="Calibri"/>
                        </a:rPr>
                        <a:t> arguments to send to the Python configuration file</a:t>
                      </a:r>
                      <a:endParaRPr lang="en-US" sz="1600" dirty="0">
                        <a:latin typeface="Calibri"/>
                        <a:cs typeface="Calibri"/>
                      </a:endParaRP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4"/>
                  </a:ext>
                </a:extLst>
              </a:tr>
              <a:tr h="579120">
                <a:tc>
                  <a:txBody>
                    <a:bodyPr/>
                    <a:lstStyle/>
                    <a:p>
                      <a:r>
                        <a:rPr lang="en-US" sz="1500" dirty="0">
                          <a:latin typeface="Consolas"/>
                          <a:cs typeface="Consolas"/>
                        </a:rPr>
                        <a:t>--output-partition &lt;filename&gt;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r>
                        <a:rPr lang="en-US" sz="1600" dirty="0">
                          <a:latin typeface="Calibri"/>
                          <a:cs typeface="Calibri"/>
                        </a:rPr>
                        <a:t>Write partitioning information</a:t>
                      </a:r>
                      <a:r>
                        <a:rPr lang="en-US" sz="1600" baseline="0" dirty="0">
                          <a:latin typeface="Calibri"/>
                          <a:cs typeface="Calibri"/>
                        </a:rPr>
                        <a:t> to &lt;filename&gt;</a:t>
                      </a:r>
                      <a:endParaRPr lang="en-US" sz="1600" dirty="0">
                        <a:latin typeface="Calibri"/>
                        <a:cs typeface="Calibri"/>
                      </a:endParaRP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sz="1500" dirty="0">
                          <a:latin typeface="Consolas"/>
                          <a:cs typeface="Consolas"/>
                        </a:rPr>
                        <a:t>--output-dot &lt;filename&gt;</a:t>
                      </a:r>
                    </a:p>
                    <a:p>
                      <a:r>
                        <a:rPr lang="en-US" sz="1500" dirty="0">
                          <a:latin typeface="Consolas"/>
                          <a:cs typeface="Consolas"/>
                        </a:rPr>
                        <a:t>--output-xml &lt;filename&gt;</a:t>
                      </a:r>
                    </a:p>
                    <a:p>
                      <a:r>
                        <a:rPr lang="en-US" sz="1500" dirty="0">
                          <a:latin typeface="Consolas"/>
                          <a:cs typeface="Consolas"/>
                        </a:rPr>
                        <a:t>--output-</a:t>
                      </a:r>
                      <a:r>
                        <a:rPr lang="en-US" sz="1500" dirty="0" err="1">
                          <a:latin typeface="Consolas"/>
                          <a:cs typeface="Consolas"/>
                        </a:rPr>
                        <a:t>json</a:t>
                      </a:r>
                      <a:r>
                        <a:rPr lang="en-US" sz="1500" dirty="0">
                          <a:latin typeface="Consolas"/>
                          <a:cs typeface="Consolas"/>
                        </a:rPr>
                        <a:t> &lt;filename&gt;</a:t>
                      </a: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tc>
                  <a:txBody>
                    <a:bodyPr/>
                    <a:lstStyle/>
                    <a:p>
                      <a:r>
                        <a:rPr lang="en-US" sz="1600" dirty="0">
                          <a:latin typeface="Calibri"/>
                          <a:cs typeface="Calibri"/>
                        </a:rPr>
                        <a:t>Output</a:t>
                      </a:r>
                      <a:r>
                        <a:rPr lang="en-US" sz="1600" baseline="0" dirty="0">
                          <a:latin typeface="Calibri"/>
                          <a:cs typeface="Calibri"/>
                        </a:rPr>
                        <a:t> the configuration graph in various formats to &lt;filename&gt;</a:t>
                      </a:r>
                      <a:endParaRPr lang="en-US" sz="1600" dirty="0">
                        <a:latin typeface="Calibri"/>
                        <a:cs typeface="Calibri"/>
                      </a:endParaRPr>
                    </a:p>
                  </a:txBody>
                  <a:tcPr>
                    <a:lnL w="12700" cap="flat" cmpd="sng" algn="ctr">
                      <a:solidFill>
                        <a:srgbClr val="303030">
                          <a:lumMod val="50000"/>
                          <a:lumOff val="50000"/>
                        </a:srgbClr>
                      </a:solidFill>
                      <a:prstDash val="solid"/>
                      <a:round/>
                      <a:headEnd type="none" w="med" len="med"/>
                      <a:tailEnd type="none" w="med" len="med"/>
                    </a:lnL>
                    <a:lnR w="12700" cap="flat" cmpd="sng" algn="ctr">
                      <a:solidFill>
                        <a:srgbClr val="303030">
                          <a:lumMod val="50000"/>
                          <a:lumOff val="50000"/>
                        </a:srgbClr>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326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Simulation</a:t>
            </a:r>
          </a:p>
        </p:txBody>
      </p:sp>
      <p:sp>
        <p:nvSpPr>
          <p:cNvPr id="9" name="Slide Number Placeholder 8"/>
          <p:cNvSpPr>
            <a:spLocks noGrp="1"/>
          </p:cNvSpPr>
          <p:nvPr>
            <p:ph type="sldNum" sz="quarter" idx="4"/>
          </p:nvPr>
        </p:nvSpPr>
        <p:spPr/>
        <p:txBody>
          <a:bodyPr/>
          <a:lstStyle/>
          <a:p>
            <a:fld id="{A5E55A7B-7854-E145-92D9-B491DF4BAE2D}" type="slidenum">
              <a:rPr lang="en-US" smtClean="0"/>
              <a:pPr/>
              <a:t>32</a:t>
            </a:fld>
            <a:endParaRPr lang="en-US"/>
          </a:p>
        </p:txBody>
      </p:sp>
      <p:sp>
        <p:nvSpPr>
          <p:cNvPr id="3" name="Content Placeholder 2"/>
          <p:cNvSpPr>
            <a:spLocks noGrp="1"/>
          </p:cNvSpPr>
          <p:nvPr>
            <p:ph idx="1"/>
          </p:nvPr>
        </p:nvSpPr>
        <p:spPr/>
        <p:txBody>
          <a:bodyPr/>
          <a:lstStyle/>
          <a:p>
            <a:r>
              <a:rPr lang="en-US" dirty="0"/>
              <a:t>Launch simulation</a:t>
            </a:r>
          </a:p>
          <a:p>
            <a:endParaRPr lang="en-US" dirty="0"/>
          </a:p>
          <a:p>
            <a:r>
              <a:rPr lang="en-US" dirty="0"/>
              <a:t>Output</a:t>
            </a:r>
          </a:p>
          <a:p>
            <a:endParaRPr lang="en-US" dirty="0"/>
          </a:p>
          <a:p>
            <a:endParaRPr lang="en-US" dirty="0"/>
          </a:p>
          <a:p>
            <a:r>
              <a:rPr lang="en-US" dirty="0"/>
              <a:t>Note: For more useful output, could also have enabled statistics</a:t>
            </a:r>
          </a:p>
          <a:p>
            <a:pPr lvl="1"/>
            <a:r>
              <a:rPr lang="en-US" dirty="0"/>
              <a:t>More later</a:t>
            </a:r>
          </a:p>
        </p:txBody>
      </p:sp>
      <p:sp>
        <p:nvSpPr>
          <p:cNvPr id="5" name="TextBox 4"/>
          <p:cNvSpPr txBox="1"/>
          <p:nvPr/>
        </p:nvSpPr>
        <p:spPr>
          <a:xfrm>
            <a:off x="2379134" y="1859055"/>
            <a:ext cx="8034866" cy="369332"/>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latin typeface="Consolas"/>
                <a:cs typeface="Consolas"/>
              </a:rPr>
              <a:t>$ </a:t>
            </a:r>
            <a:r>
              <a:rPr lang="en-US" dirty="0" err="1">
                <a:latin typeface="Consolas"/>
                <a:cs typeface="Consolas"/>
              </a:rPr>
              <a:t>sst</a:t>
            </a:r>
            <a:r>
              <a:rPr lang="en-US" dirty="0">
                <a:latin typeface="Consolas"/>
                <a:cs typeface="Consolas"/>
              </a:rPr>
              <a:t> </a:t>
            </a:r>
            <a:r>
              <a:rPr lang="en-US" dirty="0" err="1">
                <a:latin typeface="Consolas"/>
                <a:cs typeface="Consolas"/>
              </a:rPr>
              <a:t>demo.py</a:t>
            </a:r>
            <a:endParaRPr lang="en-US" dirty="0">
              <a:latin typeface="Consolas"/>
              <a:cs typeface="Consolas"/>
            </a:endParaRPr>
          </a:p>
        </p:txBody>
      </p:sp>
      <p:sp>
        <p:nvSpPr>
          <p:cNvPr id="7" name="TextBox 6"/>
          <p:cNvSpPr txBox="1"/>
          <p:nvPr/>
        </p:nvSpPr>
        <p:spPr>
          <a:xfrm>
            <a:off x="2379133" y="2791012"/>
            <a:ext cx="8034867" cy="369332"/>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latin typeface="Consolas"/>
                <a:cs typeface="Consolas"/>
              </a:rPr>
              <a:t>Simulation is complete, simulated time: 127.605 us</a:t>
            </a:r>
          </a:p>
        </p:txBody>
      </p:sp>
      <p:sp>
        <p:nvSpPr>
          <p:cNvPr id="8" name="TextBox 7"/>
          <p:cNvSpPr txBox="1"/>
          <p:nvPr/>
        </p:nvSpPr>
        <p:spPr>
          <a:xfrm>
            <a:off x="-2252133" y="41486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9134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44ED-F15F-1C4F-98BA-D2C0C53DB989}"/>
              </a:ext>
            </a:extLst>
          </p:cNvPr>
          <p:cNvSpPr>
            <a:spLocks noGrp="1"/>
          </p:cNvSpPr>
          <p:nvPr>
            <p:ph type="ctrTitle"/>
          </p:nvPr>
        </p:nvSpPr>
        <p:spPr/>
        <p:txBody>
          <a:bodyPr/>
          <a:lstStyle/>
          <a:p>
            <a:r>
              <a:rPr lang="en-US" dirty="0"/>
              <a:t>SST Elements: A Tour</a:t>
            </a:r>
          </a:p>
        </p:txBody>
      </p:sp>
      <p:sp>
        <p:nvSpPr>
          <p:cNvPr id="5" name="Subtitle 4">
            <a:extLst>
              <a:ext uri="{FF2B5EF4-FFF2-40B4-BE49-F238E27FC236}">
                <a16:creationId xmlns:a16="http://schemas.microsoft.com/office/drawing/2014/main" id="{A3C18B6D-B516-1A43-BC5E-9944B3497F93}"/>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DD21235F-A44A-2942-B83E-DE9B16467C5D}"/>
              </a:ext>
            </a:extLst>
          </p:cNvPr>
          <p:cNvSpPr>
            <a:spLocks noGrp="1"/>
          </p:cNvSpPr>
          <p:nvPr>
            <p:ph type="ftr" sz="quarter" idx="11"/>
          </p:nvPr>
        </p:nvSpPr>
        <p:spPr/>
        <p:txBody>
          <a:bodyPr/>
          <a:lstStyle/>
          <a:p>
            <a:r>
              <a:rPr lang="en-US"/>
              <a:t>SST 8.0 Tutorial</a:t>
            </a:r>
            <a:endParaRPr lang="en-US" dirty="0"/>
          </a:p>
        </p:txBody>
      </p:sp>
    </p:spTree>
    <p:extLst>
      <p:ext uri="{BB962C8B-B14F-4D97-AF65-F5344CB8AC3E}">
        <p14:creationId xmlns:p14="http://schemas.microsoft.com/office/powerpoint/2010/main" val="201277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1E1D-E2C1-E24C-AA4E-47F6116049E4}"/>
              </a:ext>
            </a:extLst>
          </p:cNvPr>
          <p:cNvSpPr>
            <a:spLocks noGrp="1"/>
          </p:cNvSpPr>
          <p:nvPr>
            <p:ph type="title"/>
          </p:nvPr>
        </p:nvSpPr>
        <p:spPr/>
        <p:txBody>
          <a:bodyPr/>
          <a:lstStyle/>
          <a:p>
            <a:r>
              <a:rPr lang="en-US" dirty="0"/>
              <a:t>SST Element Libraries</a:t>
            </a:r>
          </a:p>
        </p:txBody>
      </p:sp>
      <p:sp>
        <p:nvSpPr>
          <p:cNvPr id="3" name="Slide Number Placeholder 2">
            <a:extLst>
              <a:ext uri="{FF2B5EF4-FFF2-40B4-BE49-F238E27FC236}">
                <a16:creationId xmlns:a16="http://schemas.microsoft.com/office/drawing/2014/main" id="{624DC39B-0FE8-A94D-A516-00365B5DEBD3}"/>
              </a:ext>
            </a:extLst>
          </p:cNvPr>
          <p:cNvSpPr>
            <a:spLocks noGrp="1"/>
          </p:cNvSpPr>
          <p:nvPr>
            <p:ph type="sldNum" sz="quarter" idx="4"/>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2D3270B-ABA0-CD48-BAF6-82CEBD9F1A04}"/>
              </a:ext>
            </a:extLst>
          </p:cNvPr>
          <p:cNvSpPr>
            <a:spLocks noGrp="1"/>
          </p:cNvSpPr>
          <p:nvPr>
            <p:ph idx="1"/>
          </p:nvPr>
        </p:nvSpPr>
        <p:spPr/>
        <p:txBody>
          <a:bodyPr>
            <a:normAutofit/>
          </a:bodyPr>
          <a:lstStyle/>
          <a:p>
            <a:r>
              <a:rPr lang="en-US" dirty="0"/>
              <a:t>Elements are libraries of related components</a:t>
            </a:r>
          </a:p>
          <a:p>
            <a:pPr lvl="1"/>
            <a:r>
              <a:rPr lang="en-US" dirty="0"/>
              <a:t>Elements must be registered with the SST core</a:t>
            </a:r>
          </a:p>
          <a:p>
            <a:pPr lvl="2"/>
            <a:r>
              <a:rPr lang="en-US" dirty="0"/>
              <a:t>Tells SST where to find this set of components</a:t>
            </a:r>
          </a:p>
          <a:p>
            <a:pPr lvl="2"/>
            <a:r>
              <a:rPr lang="en-US" dirty="0"/>
              <a:t>Includes information on parameters and statistics for each component</a:t>
            </a:r>
          </a:p>
          <a:p>
            <a:r>
              <a:rPr lang="en-US" dirty="0"/>
              <a:t>SST provides a set of element libraries</a:t>
            </a:r>
          </a:p>
          <a:p>
            <a:pPr lvl="2"/>
            <a:r>
              <a:rPr lang="en-US" dirty="0"/>
              <a:t>Processor, network, memory, etc.</a:t>
            </a:r>
          </a:p>
          <a:p>
            <a:pPr lvl="2"/>
            <a:r>
              <a:rPr lang="en-US" dirty="0"/>
              <a:t>Tested for interoperability within and across libraries</a:t>
            </a:r>
          </a:p>
          <a:p>
            <a:pPr lvl="2"/>
            <a:r>
              <a:rPr lang="en-US" dirty="0"/>
              <a:t>Many of these libraries are compatible with external “components” such as </a:t>
            </a:r>
            <a:r>
              <a:rPr lang="en-US" dirty="0" err="1"/>
              <a:t>Ramulator</a:t>
            </a:r>
            <a:r>
              <a:rPr lang="en-US" dirty="0"/>
              <a:t> and Spike</a:t>
            </a:r>
          </a:p>
          <a:p>
            <a:pPr lvl="3"/>
            <a:r>
              <a:rPr lang="en-US" dirty="0"/>
              <a:t>See </a:t>
            </a:r>
            <a:r>
              <a:rPr lang="en-US" dirty="0">
                <a:hlinkClick r:id="rId2"/>
              </a:rPr>
              <a:t>www.sst-simulator.org</a:t>
            </a:r>
            <a:r>
              <a:rPr lang="en-US" dirty="0"/>
              <a:t> for more information</a:t>
            </a:r>
          </a:p>
          <a:p>
            <a:pPr lvl="1"/>
            <a:r>
              <a:rPr lang="en-US" dirty="0"/>
              <a:t>You can also register your own elements</a:t>
            </a:r>
          </a:p>
          <a:p>
            <a:endParaRPr lang="en-US" dirty="0"/>
          </a:p>
          <a:p>
            <a:pPr lvl="1"/>
            <a:endParaRPr lang="en-US" dirty="0"/>
          </a:p>
          <a:p>
            <a:endParaRPr lang="en-US" dirty="0"/>
          </a:p>
          <a:p>
            <a:endParaRPr lang="en-US" dirty="0"/>
          </a:p>
        </p:txBody>
      </p:sp>
      <p:sp>
        <p:nvSpPr>
          <p:cNvPr id="5" name="Footer Placeholder 4">
            <a:extLst>
              <a:ext uri="{FF2B5EF4-FFF2-40B4-BE49-F238E27FC236}">
                <a16:creationId xmlns:a16="http://schemas.microsoft.com/office/drawing/2014/main" id="{A9F0DE39-484C-944E-AE12-9E446DDD9D7A}"/>
              </a:ext>
            </a:extLst>
          </p:cNvPr>
          <p:cNvSpPr>
            <a:spLocks noGrp="1"/>
          </p:cNvSpPr>
          <p:nvPr>
            <p:ph type="ftr" sz="quarter" idx="3"/>
          </p:nvPr>
        </p:nvSpPr>
        <p:spPr/>
        <p:txBody>
          <a:bodyPr/>
          <a:lstStyle/>
          <a:p>
            <a:r>
              <a:rPr lang="en-US"/>
              <a:t>SST 8.0 Tutorial</a:t>
            </a:r>
            <a:endParaRPr lang="en-US" dirty="0"/>
          </a:p>
        </p:txBody>
      </p:sp>
    </p:spTree>
    <p:extLst>
      <p:ext uri="{BB962C8B-B14F-4D97-AF65-F5344CB8AC3E}">
        <p14:creationId xmlns:p14="http://schemas.microsoft.com/office/powerpoint/2010/main" val="32837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31F6-4BF3-0046-ACB1-20293F282416}"/>
              </a:ext>
            </a:extLst>
          </p:cNvPr>
          <p:cNvSpPr>
            <a:spLocks noGrp="1"/>
          </p:cNvSpPr>
          <p:nvPr>
            <p:ph type="title"/>
          </p:nvPr>
        </p:nvSpPr>
        <p:spPr/>
        <p:txBody>
          <a:bodyPr/>
          <a:lstStyle/>
          <a:p>
            <a:r>
              <a:rPr lang="en-US" dirty="0"/>
              <a:t>SST 8.0 Elements</a:t>
            </a:r>
          </a:p>
        </p:txBody>
      </p:sp>
      <p:sp>
        <p:nvSpPr>
          <p:cNvPr id="3" name="Footer Placeholder 2">
            <a:extLst>
              <a:ext uri="{FF2B5EF4-FFF2-40B4-BE49-F238E27FC236}">
                <a16:creationId xmlns:a16="http://schemas.microsoft.com/office/drawing/2014/main" id="{E6431ACD-5F26-FE4C-84D2-509B136F9F9C}"/>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D6D9E064-C0F8-0043-8AFF-3FBCAE4F6AD2}"/>
              </a:ext>
            </a:extLst>
          </p:cNvPr>
          <p:cNvSpPr>
            <a:spLocks noGrp="1"/>
          </p:cNvSpPr>
          <p:nvPr>
            <p:ph type="sldNum" sz="quarter" idx="4"/>
          </p:nvPr>
        </p:nvSpPr>
        <p:spPr/>
        <p:txBody>
          <a:bodyPr/>
          <a:lstStyle/>
          <a:p>
            <a:fld id="{4FAB73BC-B049-4115-A692-8D63A059BFB8}" type="slidenum">
              <a:rPr lang="en-US" smtClean="0"/>
              <a:pPr/>
              <a:t>35</a:t>
            </a:fld>
            <a:endParaRPr lang="en-US" dirty="0"/>
          </a:p>
        </p:txBody>
      </p:sp>
      <p:sp>
        <p:nvSpPr>
          <p:cNvPr id="5" name="Content Placeholder 4">
            <a:extLst>
              <a:ext uri="{FF2B5EF4-FFF2-40B4-BE49-F238E27FC236}">
                <a16:creationId xmlns:a16="http://schemas.microsoft.com/office/drawing/2014/main" id="{235F21B4-9AA6-AF4A-BAFC-8DB933F4F454}"/>
              </a:ext>
            </a:extLst>
          </p:cNvPr>
          <p:cNvSpPr>
            <a:spLocks noGrp="1"/>
          </p:cNvSpPr>
          <p:nvPr>
            <p:ph idx="1"/>
          </p:nvPr>
        </p:nvSpPr>
        <p:spPr/>
        <p:txBody>
          <a:bodyPr numCol="2">
            <a:normAutofit lnSpcReduction="10000"/>
          </a:bodyPr>
          <a:lstStyle/>
          <a:p>
            <a:r>
              <a:rPr lang="en-US" dirty="0"/>
              <a:t>Processors</a:t>
            </a:r>
          </a:p>
          <a:p>
            <a:pPr lvl="1"/>
            <a:r>
              <a:rPr lang="en-US" dirty="0"/>
              <a:t>Ariel – PIN-based</a:t>
            </a:r>
          </a:p>
          <a:p>
            <a:pPr lvl="1"/>
            <a:r>
              <a:rPr lang="en-US" dirty="0"/>
              <a:t>Juno – simple ISA processor</a:t>
            </a:r>
          </a:p>
          <a:p>
            <a:pPr lvl="1"/>
            <a:r>
              <a:rPr lang="en-US" dirty="0"/>
              <a:t>Miranda – pattern generator</a:t>
            </a:r>
          </a:p>
          <a:p>
            <a:pPr lvl="1"/>
            <a:r>
              <a:rPr lang="en-US" dirty="0"/>
              <a:t>Prospero – trace execution</a:t>
            </a:r>
          </a:p>
          <a:p>
            <a:r>
              <a:rPr lang="en-US" dirty="0"/>
              <a:t>Memory Subsystem</a:t>
            </a:r>
          </a:p>
          <a:p>
            <a:pPr lvl="1"/>
            <a:r>
              <a:rPr lang="en-US" dirty="0"/>
              <a:t>Cassini – cache prefetchers</a:t>
            </a:r>
          </a:p>
          <a:p>
            <a:pPr lvl="1"/>
            <a:r>
              <a:rPr lang="en-US" dirty="0" err="1"/>
              <a:t>CramSim</a:t>
            </a:r>
            <a:r>
              <a:rPr lang="en-US" dirty="0"/>
              <a:t> – DDR, HBM</a:t>
            </a:r>
          </a:p>
          <a:p>
            <a:pPr lvl="1"/>
            <a:r>
              <a:rPr lang="en-US" dirty="0"/>
              <a:t>MemHierarchy – caches, </a:t>
            </a:r>
          </a:p>
          <a:p>
            <a:pPr lvl="1"/>
            <a:r>
              <a:rPr lang="en-US" dirty="0"/>
              <a:t>Messier - NVM</a:t>
            </a:r>
          </a:p>
          <a:p>
            <a:pPr lvl="1"/>
            <a:r>
              <a:rPr lang="en-US" dirty="0"/>
              <a:t>Samba – TLB</a:t>
            </a:r>
          </a:p>
          <a:p>
            <a:pPr lvl="1"/>
            <a:r>
              <a:rPr lang="en-US" dirty="0" err="1"/>
              <a:t>VaultSimC</a:t>
            </a:r>
            <a:r>
              <a:rPr lang="en-US" dirty="0"/>
              <a:t> – vaulted</a:t>
            </a:r>
          </a:p>
          <a:p>
            <a:r>
              <a:rPr lang="en-US" dirty="0"/>
              <a:t>Network drivers</a:t>
            </a:r>
          </a:p>
          <a:p>
            <a:pPr lvl="1"/>
            <a:r>
              <a:rPr lang="en-US" dirty="0"/>
              <a:t>Ember – communication patterns</a:t>
            </a:r>
          </a:p>
          <a:p>
            <a:pPr lvl="1"/>
            <a:r>
              <a:rPr lang="en-US" dirty="0"/>
              <a:t>Firefly – communication protocols </a:t>
            </a:r>
          </a:p>
          <a:p>
            <a:pPr lvl="1"/>
            <a:r>
              <a:rPr lang="en-US" dirty="0"/>
              <a:t>Hermes – MPI-like driver interface</a:t>
            </a:r>
          </a:p>
          <a:p>
            <a:pPr lvl="1"/>
            <a:r>
              <a:rPr lang="en-US" dirty="0"/>
              <a:t>Zodiac – trace based driver</a:t>
            </a:r>
          </a:p>
          <a:p>
            <a:r>
              <a:rPr lang="en-US" dirty="0"/>
              <a:t>Networks/</a:t>
            </a:r>
            <a:r>
              <a:rPr lang="en-US" dirty="0" err="1"/>
              <a:t>NoCs</a:t>
            </a:r>
            <a:endParaRPr lang="en-US" dirty="0"/>
          </a:p>
          <a:p>
            <a:pPr lvl="1"/>
            <a:r>
              <a:rPr lang="en-US" dirty="0"/>
              <a:t>Merlin – flexible network modeling</a:t>
            </a:r>
          </a:p>
          <a:p>
            <a:pPr lvl="1"/>
            <a:r>
              <a:rPr lang="en-US" dirty="0"/>
              <a:t>Kingsley – mesh </a:t>
            </a:r>
            <a:r>
              <a:rPr lang="en-US" dirty="0" err="1"/>
              <a:t>NoC</a:t>
            </a:r>
            <a:endParaRPr lang="en-US" dirty="0"/>
          </a:p>
          <a:p>
            <a:r>
              <a:rPr lang="en-US" dirty="0"/>
              <a:t>Others</a:t>
            </a:r>
          </a:p>
          <a:p>
            <a:pPr lvl="1"/>
            <a:r>
              <a:rPr lang="en-US" dirty="0"/>
              <a:t>scheduler – job scheduling</a:t>
            </a:r>
          </a:p>
          <a:p>
            <a:pPr lvl="1"/>
            <a:r>
              <a:rPr lang="en-US" dirty="0" err="1"/>
              <a:t>simpleSimulation</a:t>
            </a:r>
            <a:r>
              <a:rPr lang="en-US" dirty="0"/>
              <a:t> – “car wash” example</a:t>
            </a:r>
          </a:p>
          <a:p>
            <a:pPr lvl="1"/>
            <a:r>
              <a:rPr lang="en-US" dirty="0" err="1"/>
              <a:t>simpleElementExample</a:t>
            </a:r>
            <a:r>
              <a:rPr lang="en-US" dirty="0"/>
              <a:t> – many examples</a:t>
            </a:r>
          </a:p>
        </p:txBody>
      </p:sp>
    </p:spTree>
    <p:extLst>
      <p:ext uri="{BB962C8B-B14F-4D97-AF65-F5344CB8AC3E}">
        <p14:creationId xmlns:p14="http://schemas.microsoft.com/office/powerpoint/2010/main" val="25086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A918-F992-BA40-834C-EB6756FA8DAE}"/>
              </a:ext>
            </a:extLst>
          </p:cNvPr>
          <p:cNvSpPr>
            <a:spLocks noGrp="1"/>
          </p:cNvSpPr>
          <p:nvPr>
            <p:ph type="title"/>
          </p:nvPr>
        </p:nvSpPr>
        <p:spPr/>
        <p:txBody>
          <a:bodyPr/>
          <a:lstStyle/>
          <a:p>
            <a:r>
              <a:rPr lang="en-US" b="1" dirty="0">
                <a:solidFill>
                  <a:schemeClr val="accent4"/>
                </a:solidFill>
              </a:rPr>
              <a:t>Juno: </a:t>
            </a:r>
            <a:r>
              <a:rPr lang="en-US" dirty="0">
                <a:solidFill>
                  <a:schemeClr val="tx1"/>
                </a:solidFill>
              </a:rPr>
              <a:t>Simple instruction processor</a:t>
            </a:r>
          </a:p>
        </p:txBody>
      </p:sp>
      <p:sp>
        <p:nvSpPr>
          <p:cNvPr id="3" name="Footer Placeholder 2">
            <a:extLst>
              <a:ext uri="{FF2B5EF4-FFF2-40B4-BE49-F238E27FC236}">
                <a16:creationId xmlns:a16="http://schemas.microsoft.com/office/drawing/2014/main" id="{447A7E1A-BA18-B846-8297-56BE14B7B251}"/>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A697F243-D0DC-FE4A-A147-866251F1B0D5}"/>
              </a:ext>
            </a:extLst>
          </p:cNvPr>
          <p:cNvSpPr>
            <a:spLocks noGrp="1"/>
          </p:cNvSpPr>
          <p:nvPr>
            <p:ph type="sldNum" sz="quarter" idx="4"/>
          </p:nvPr>
        </p:nvSpPr>
        <p:spPr/>
        <p:txBody>
          <a:bodyPr/>
          <a:lstStyle/>
          <a:p>
            <a:fld id="{4FAB73BC-B049-4115-A692-8D63A059BFB8}" type="slidenum">
              <a:rPr lang="en-US" smtClean="0"/>
              <a:pPr/>
              <a:t>36</a:t>
            </a:fld>
            <a:endParaRPr lang="en-US" dirty="0"/>
          </a:p>
        </p:txBody>
      </p:sp>
      <p:sp>
        <p:nvSpPr>
          <p:cNvPr id="5" name="Content Placeholder 4">
            <a:extLst>
              <a:ext uri="{FF2B5EF4-FFF2-40B4-BE49-F238E27FC236}">
                <a16:creationId xmlns:a16="http://schemas.microsoft.com/office/drawing/2014/main" id="{09130260-3F1C-8B49-9C08-47F27CE2D309}"/>
              </a:ext>
            </a:extLst>
          </p:cNvPr>
          <p:cNvSpPr>
            <a:spLocks noGrp="1"/>
          </p:cNvSpPr>
          <p:nvPr>
            <p:ph idx="1"/>
          </p:nvPr>
        </p:nvSpPr>
        <p:spPr>
          <a:xfrm>
            <a:off x="720648" y="1429232"/>
            <a:ext cx="7307012" cy="4663440"/>
          </a:xfrm>
        </p:spPr>
        <p:txBody>
          <a:bodyPr/>
          <a:lstStyle/>
          <a:p>
            <a:r>
              <a:rPr lang="en-US" dirty="0"/>
              <a:t>Executes a program written in simple “assembly”</a:t>
            </a:r>
          </a:p>
          <a:p>
            <a:pPr lvl="1"/>
            <a:r>
              <a:rPr lang="en-US" dirty="0"/>
              <a:t>32-bit wide instructions with 8 bit op codes</a:t>
            </a:r>
          </a:p>
          <a:p>
            <a:pPr lvl="1"/>
            <a:r>
              <a:rPr lang="en-US" dirty="0"/>
              <a:t>64-bit integer operations </a:t>
            </a:r>
          </a:p>
          <a:p>
            <a:pPr lvl="2"/>
            <a:r>
              <a:rPr lang="en-US" dirty="0"/>
              <a:t>ADD, SUB, DIV, MUL,</a:t>
            </a:r>
          </a:p>
          <a:p>
            <a:pPr lvl="2"/>
            <a:r>
              <a:rPr lang="en-US" dirty="0"/>
              <a:t>AND, OR, XOR, NOT</a:t>
            </a:r>
          </a:p>
          <a:p>
            <a:pPr lvl="1"/>
            <a:r>
              <a:rPr lang="en-US" dirty="0"/>
              <a:t>Jump by register value (JGT-Zero, JLZ-Zero, J-Zero)</a:t>
            </a:r>
          </a:p>
          <a:p>
            <a:pPr lvl="2"/>
            <a:r>
              <a:rPr lang="en-US" dirty="0"/>
              <a:t>Jump up to16 bits in either direction from current PC</a:t>
            </a:r>
          </a:p>
          <a:p>
            <a:pPr lvl="1"/>
            <a:r>
              <a:rPr lang="en-US" dirty="0"/>
              <a:t>Up to 253 user registers</a:t>
            </a:r>
          </a:p>
          <a:p>
            <a:pPr lvl="2"/>
            <a:r>
              <a:rPr lang="en-US" dirty="0"/>
              <a:t>r0 = PC</a:t>
            </a:r>
          </a:p>
          <a:p>
            <a:pPr lvl="2"/>
            <a:r>
              <a:rPr lang="en-US" dirty="0"/>
              <a:t>r1 = data start register</a:t>
            </a:r>
          </a:p>
        </p:txBody>
      </p:sp>
      <p:sp>
        <p:nvSpPr>
          <p:cNvPr id="6" name="Shape 181">
            <a:extLst>
              <a:ext uri="{FF2B5EF4-FFF2-40B4-BE49-F238E27FC236}">
                <a16:creationId xmlns:a16="http://schemas.microsoft.com/office/drawing/2014/main" id="{ACFD13AF-FCBB-A74A-827A-FCE727FAA68E}"/>
              </a:ext>
            </a:extLst>
          </p:cNvPr>
          <p:cNvSpPr/>
          <p:nvPr/>
        </p:nvSpPr>
        <p:spPr>
          <a:xfrm>
            <a:off x="8982579" y="1132499"/>
            <a:ext cx="2290083" cy="808373"/>
          </a:xfrm>
          <a:prstGeom prst="roundRect">
            <a:avLst>
              <a:gd name="adj" fmla="val 23566"/>
            </a:avLst>
          </a:prstGeom>
          <a:solidFill>
            <a:schemeClr val="accent4">
              <a:lumMod val="20000"/>
              <a:lumOff val="80000"/>
            </a:schemeClr>
          </a:solidFill>
          <a:ln>
            <a:solidFill>
              <a:schemeClr val="accent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lgn="ctr">
              <a:defRPr>
                <a:solidFill>
                  <a:srgbClr val="FFFFFF"/>
                </a:solidFill>
              </a:defRPr>
            </a:lvl1pPr>
          </a:lstStyle>
          <a:p>
            <a:pPr lvl="0">
              <a:defRPr>
                <a:solidFill>
                  <a:srgbClr val="000000"/>
                </a:solidFill>
              </a:defRPr>
            </a:pPr>
            <a:r>
              <a:rPr lang="en-US"/>
              <a:t>Memory</a:t>
            </a:r>
            <a:endParaRPr dirty="0"/>
          </a:p>
        </p:txBody>
      </p:sp>
      <p:sp>
        <p:nvSpPr>
          <p:cNvPr id="7" name="Shape 178">
            <a:extLst>
              <a:ext uri="{FF2B5EF4-FFF2-40B4-BE49-F238E27FC236}">
                <a16:creationId xmlns:a16="http://schemas.microsoft.com/office/drawing/2014/main" id="{8A6077CE-9072-2C45-A1E1-8472E67A250B}"/>
              </a:ext>
            </a:extLst>
          </p:cNvPr>
          <p:cNvSpPr/>
          <p:nvPr/>
        </p:nvSpPr>
        <p:spPr>
          <a:xfrm>
            <a:off x="8438040" y="2432326"/>
            <a:ext cx="3200400" cy="4019107"/>
          </a:xfrm>
          <a:prstGeom prst="roundRect">
            <a:avLst>
              <a:gd name="adj" fmla="val 11856"/>
            </a:avLst>
          </a:prstGeom>
          <a:gradFill>
            <a:gsLst>
              <a:gs pos="0">
                <a:srgbClr val="042F6C"/>
              </a:gs>
              <a:gs pos="100000">
                <a:srgbClr val="AFB6CF"/>
              </a:gs>
            </a:gsLst>
            <a:lin ang="16200000"/>
          </a:gradFill>
          <a:ln>
            <a:solidFill>
              <a:srgbClr val="0E306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t" anchorCtr="0"/>
          <a:lstStyle>
            <a:lvl1pPr algn="ctr">
              <a:defRPr>
                <a:solidFill>
                  <a:srgbClr val="FFFFFF"/>
                </a:solidFill>
              </a:defRPr>
            </a:lvl1pPr>
          </a:lstStyle>
          <a:p>
            <a:pPr lvl="0">
              <a:defRPr>
                <a:solidFill>
                  <a:srgbClr val="000000"/>
                </a:solidFill>
              </a:defRPr>
            </a:pPr>
            <a:r>
              <a:rPr lang="en-US"/>
              <a:t>Juno</a:t>
            </a:r>
            <a:endParaRPr/>
          </a:p>
        </p:txBody>
      </p:sp>
      <p:sp>
        <p:nvSpPr>
          <p:cNvPr id="8" name="Shape 182">
            <a:extLst>
              <a:ext uri="{FF2B5EF4-FFF2-40B4-BE49-F238E27FC236}">
                <a16:creationId xmlns:a16="http://schemas.microsoft.com/office/drawing/2014/main" id="{360B6301-FA6F-DD4A-AFE4-470ECA5FD980}"/>
              </a:ext>
            </a:extLst>
          </p:cNvPr>
          <p:cNvSpPr/>
          <p:nvPr/>
        </p:nvSpPr>
        <p:spPr>
          <a:xfrm rot="16200000">
            <a:off x="9841683" y="1992835"/>
            <a:ext cx="491455" cy="387529"/>
          </a:xfrm>
          <a:prstGeom prst="leftRightArrow">
            <a:avLst>
              <a:gd name="adj1" fmla="val 33997"/>
              <a:gd name="adj2" fmla="val 39660"/>
            </a:avLst>
          </a:prstGeom>
          <a:solidFill>
            <a:srgbClr val="C00000"/>
          </a:solidFill>
          <a:ln>
            <a:solidFill>
              <a:srgbClr val="AA0000"/>
            </a:solidFill>
          </a:ln>
          <a:effectLst>
            <a:outerShdw blurRad="38100" dist="23000" dir="5400000" rotWithShape="0">
              <a:srgbClr val="000000">
                <a:alpha val="35000"/>
              </a:srgbClr>
            </a:outerShdw>
          </a:effectLst>
        </p:spPr>
        <p:txBody>
          <a:bodyPr lIns="45719" rIns="45719" anchor="ctr"/>
          <a:lstStyle/>
          <a:p>
            <a:pPr lvl="0">
              <a:defRPr>
                <a:solidFill>
                  <a:srgbClr val="FFFFFF"/>
                </a:solidFill>
              </a:defRPr>
            </a:pPr>
            <a:endParaRPr/>
          </a:p>
        </p:txBody>
      </p:sp>
      <p:sp>
        <p:nvSpPr>
          <p:cNvPr id="9" name="Shape 181">
            <a:extLst>
              <a:ext uri="{FF2B5EF4-FFF2-40B4-BE49-F238E27FC236}">
                <a16:creationId xmlns:a16="http://schemas.microsoft.com/office/drawing/2014/main" id="{C54CA90C-4AC9-F747-B865-1329A017ED57}"/>
              </a:ext>
            </a:extLst>
          </p:cNvPr>
          <p:cNvSpPr/>
          <p:nvPr/>
        </p:nvSpPr>
        <p:spPr>
          <a:xfrm>
            <a:off x="8982579" y="4114085"/>
            <a:ext cx="2136528" cy="615799"/>
          </a:xfrm>
          <a:prstGeom prst="roundRect">
            <a:avLst>
              <a:gd name="adj" fmla="val 23566"/>
            </a:avLst>
          </a:prstGeom>
          <a:gradFill>
            <a:gsLst>
              <a:gs pos="0">
                <a:schemeClr val="accent5">
                  <a:lumMod val="40000"/>
                  <a:lumOff val="60000"/>
                </a:schemeClr>
              </a:gs>
              <a:gs pos="100000">
                <a:schemeClr val="accent5">
                  <a:lumMod val="20000"/>
                  <a:lumOff val="80000"/>
                </a:schemeClr>
              </a:gs>
            </a:gsLst>
            <a:lin ang="16200000"/>
          </a:gradFill>
          <a:ln>
            <a:solidFill>
              <a:srgbClr val="AA00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lgn="ctr">
              <a:defRPr>
                <a:solidFill>
                  <a:srgbClr val="FFFFFF"/>
                </a:solidFill>
              </a:defRPr>
            </a:lvl1pPr>
          </a:lstStyle>
          <a:p>
            <a:pPr lvl="0">
              <a:defRPr>
                <a:solidFill>
                  <a:srgbClr val="000000"/>
                </a:solidFill>
              </a:defRPr>
            </a:pPr>
            <a:r>
              <a:rPr lang="en-US" dirty="0"/>
              <a:t>Instruction Manager</a:t>
            </a:r>
            <a:endParaRPr dirty="0"/>
          </a:p>
        </p:txBody>
      </p:sp>
      <p:sp>
        <p:nvSpPr>
          <p:cNvPr id="10" name="Shape 181">
            <a:extLst>
              <a:ext uri="{FF2B5EF4-FFF2-40B4-BE49-F238E27FC236}">
                <a16:creationId xmlns:a16="http://schemas.microsoft.com/office/drawing/2014/main" id="{850EE68E-2CB4-2444-A150-F7641BB72D5B}"/>
              </a:ext>
            </a:extLst>
          </p:cNvPr>
          <p:cNvSpPr/>
          <p:nvPr/>
        </p:nvSpPr>
        <p:spPr>
          <a:xfrm>
            <a:off x="9019147" y="2946233"/>
            <a:ext cx="2136528" cy="615799"/>
          </a:xfrm>
          <a:prstGeom prst="roundRect">
            <a:avLst>
              <a:gd name="adj" fmla="val 23566"/>
            </a:avLst>
          </a:prstGeom>
          <a:gradFill>
            <a:gsLst>
              <a:gs pos="0">
                <a:schemeClr val="accent5">
                  <a:lumMod val="40000"/>
                  <a:lumOff val="60000"/>
                </a:schemeClr>
              </a:gs>
              <a:gs pos="100000">
                <a:schemeClr val="accent5">
                  <a:lumMod val="20000"/>
                  <a:lumOff val="80000"/>
                </a:schemeClr>
              </a:gs>
            </a:gsLst>
            <a:lin ang="16200000"/>
          </a:gradFill>
          <a:ln>
            <a:solidFill>
              <a:srgbClr val="AA00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lgn="ctr">
              <a:defRPr>
                <a:solidFill>
                  <a:srgbClr val="FFFFFF"/>
                </a:solidFill>
              </a:defRPr>
            </a:lvl1pPr>
          </a:lstStyle>
          <a:p>
            <a:pPr lvl="0">
              <a:defRPr>
                <a:solidFill>
                  <a:srgbClr val="000000"/>
                </a:solidFill>
              </a:defRPr>
            </a:pPr>
            <a:r>
              <a:rPr lang="en-US"/>
              <a:t>Load/Store Unit</a:t>
            </a:r>
            <a:endParaRPr dirty="0"/>
          </a:p>
        </p:txBody>
      </p:sp>
      <p:sp>
        <p:nvSpPr>
          <p:cNvPr id="11" name="Shape 182">
            <a:extLst>
              <a:ext uri="{FF2B5EF4-FFF2-40B4-BE49-F238E27FC236}">
                <a16:creationId xmlns:a16="http://schemas.microsoft.com/office/drawing/2014/main" id="{3BD876AE-76B1-564D-8509-6CF78FAE886E}"/>
              </a:ext>
            </a:extLst>
          </p:cNvPr>
          <p:cNvSpPr/>
          <p:nvPr/>
        </p:nvSpPr>
        <p:spPr>
          <a:xfrm rot="16200000">
            <a:off x="9805114" y="3650588"/>
            <a:ext cx="491455" cy="387529"/>
          </a:xfrm>
          <a:prstGeom prst="leftRightArrow">
            <a:avLst>
              <a:gd name="adj1" fmla="val 33997"/>
              <a:gd name="adj2" fmla="val 39660"/>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p:spPr>
        <p:txBody>
          <a:bodyPr lIns="45719" rIns="45719" anchor="ctr"/>
          <a:lstStyle/>
          <a:p>
            <a:pPr lvl="0">
              <a:defRPr>
                <a:solidFill>
                  <a:srgbClr val="FFFFFF"/>
                </a:solidFill>
              </a:defRPr>
            </a:pPr>
            <a:endParaRPr/>
          </a:p>
        </p:txBody>
      </p:sp>
      <p:sp>
        <p:nvSpPr>
          <p:cNvPr id="12" name="Shape 182">
            <a:extLst>
              <a:ext uri="{FF2B5EF4-FFF2-40B4-BE49-F238E27FC236}">
                <a16:creationId xmlns:a16="http://schemas.microsoft.com/office/drawing/2014/main" id="{0205D4F2-FB99-8847-A162-18AE6409CBC2}"/>
              </a:ext>
            </a:extLst>
          </p:cNvPr>
          <p:cNvSpPr/>
          <p:nvPr/>
        </p:nvSpPr>
        <p:spPr>
          <a:xfrm rot="16200000">
            <a:off x="9792514" y="4802185"/>
            <a:ext cx="491455" cy="387529"/>
          </a:xfrm>
          <a:prstGeom prst="leftRightArrow">
            <a:avLst>
              <a:gd name="adj1" fmla="val 33997"/>
              <a:gd name="adj2" fmla="val 39660"/>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p:spPr>
        <p:txBody>
          <a:bodyPr lIns="45719" rIns="45719" anchor="ctr"/>
          <a:lstStyle/>
          <a:p>
            <a:pPr lvl="0">
              <a:defRPr>
                <a:solidFill>
                  <a:srgbClr val="FFFFFF"/>
                </a:solidFill>
              </a:defRPr>
            </a:pPr>
            <a:endParaRPr/>
          </a:p>
        </p:txBody>
      </p:sp>
      <p:sp>
        <p:nvSpPr>
          <p:cNvPr id="13" name="Shape 181">
            <a:extLst>
              <a:ext uri="{FF2B5EF4-FFF2-40B4-BE49-F238E27FC236}">
                <a16:creationId xmlns:a16="http://schemas.microsoft.com/office/drawing/2014/main" id="{748943BF-61EF-F84D-87EF-1D279A1BB9D4}"/>
              </a:ext>
            </a:extLst>
          </p:cNvPr>
          <p:cNvSpPr/>
          <p:nvPr/>
        </p:nvSpPr>
        <p:spPr>
          <a:xfrm>
            <a:off x="8928419" y="5265057"/>
            <a:ext cx="2136528" cy="615799"/>
          </a:xfrm>
          <a:prstGeom prst="roundRect">
            <a:avLst>
              <a:gd name="adj" fmla="val 23566"/>
            </a:avLst>
          </a:prstGeom>
          <a:gradFill>
            <a:gsLst>
              <a:gs pos="0">
                <a:schemeClr val="accent5">
                  <a:lumMod val="40000"/>
                  <a:lumOff val="60000"/>
                </a:schemeClr>
              </a:gs>
              <a:gs pos="100000">
                <a:schemeClr val="accent5">
                  <a:lumMod val="20000"/>
                  <a:lumOff val="80000"/>
                </a:schemeClr>
              </a:gs>
            </a:gsLst>
            <a:lin ang="16200000"/>
          </a:gradFill>
          <a:ln>
            <a:solidFill>
              <a:srgbClr val="AA00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lgn="ctr">
              <a:defRPr>
                <a:solidFill>
                  <a:srgbClr val="FFFFFF"/>
                </a:solidFill>
              </a:defRPr>
            </a:lvl1pPr>
          </a:lstStyle>
          <a:p>
            <a:pPr lvl="0">
              <a:defRPr>
                <a:solidFill>
                  <a:srgbClr val="000000"/>
                </a:solidFill>
              </a:defRPr>
            </a:pPr>
            <a:r>
              <a:rPr lang="en-US"/>
              <a:t>Register File</a:t>
            </a:r>
            <a:endParaRPr dirty="0"/>
          </a:p>
        </p:txBody>
      </p:sp>
      <p:sp>
        <p:nvSpPr>
          <p:cNvPr id="14" name="Snip and Round Single Corner Rectangle 13">
            <a:extLst>
              <a:ext uri="{FF2B5EF4-FFF2-40B4-BE49-F238E27FC236}">
                <a16:creationId xmlns:a16="http://schemas.microsoft.com/office/drawing/2014/main" id="{CAD8DCAD-6305-7142-8842-829FBB5943CD}"/>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15" name="Snip and Round Single Corner Rectangle 14">
            <a:extLst>
              <a:ext uri="{FF2B5EF4-FFF2-40B4-BE49-F238E27FC236}">
                <a16:creationId xmlns:a16="http://schemas.microsoft.com/office/drawing/2014/main" id="{96CE32AB-E464-7743-AA7B-CF26A5F8DFA1}"/>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8" name="Snip and Round Single Corner Rectangle 17">
            <a:extLst>
              <a:ext uri="{FF2B5EF4-FFF2-40B4-BE49-F238E27FC236}">
                <a16:creationId xmlns:a16="http://schemas.microsoft.com/office/drawing/2014/main" id="{C621324C-BB42-C346-8781-1C09F21E438A}"/>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9" name="Snip and Round Single Corner Rectangle 18">
            <a:extLst>
              <a:ext uri="{FF2B5EF4-FFF2-40B4-BE49-F238E27FC236}">
                <a16:creationId xmlns:a16="http://schemas.microsoft.com/office/drawing/2014/main" id="{42B25116-25A3-B748-A0DC-F57277531B83}"/>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20" name="Snip and Round Single Corner Rectangle 19">
            <a:extLst>
              <a:ext uri="{FF2B5EF4-FFF2-40B4-BE49-F238E27FC236}">
                <a16:creationId xmlns:a16="http://schemas.microsoft.com/office/drawing/2014/main" id="{D2F2E361-A5CA-7D4E-B6C1-33DAB4033416}"/>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7894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Ariel: </a:t>
            </a:r>
            <a:r>
              <a:rPr lang="en-US" dirty="0"/>
              <a:t>PIN-based processor</a:t>
            </a:r>
          </a:p>
        </p:txBody>
      </p:sp>
      <p:sp>
        <p:nvSpPr>
          <p:cNvPr id="6" name="Slide Number Placeholder 5"/>
          <p:cNvSpPr>
            <a:spLocks noGrp="1"/>
          </p:cNvSpPr>
          <p:nvPr>
            <p:ph type="sldNum" sz="quarter" idx="4"/>
          </p:nvPr>
        </p:nvSpPr>
        <p:spPr/>
        <p:txBody>
          <a:bodyPr/>
          <a:lstStyle/>
          <a:p>
            <a:fld id="{A5E55A7B-7854-E145-92D9-B491DF4BAE2D}" type="slidenum">
              <a:rPr lang="en-US" smtClean="0"/>
              <a:pPr/>
              <a:t>37</a:t>
            </a:fld>
            <a:endParaRPr lang="en-US"/>
          </a:p>
        </p:txBody>
      </p:sp>
      <p:sp>
        <p:nvSpPr>
          <p:cNvPr id="3" name="Content Placeholder 2"/>
          <p:cNvSpPr>
            <a:spLocks noGrp="1"/>
          </p:cNvSpPr>
          <p:nvPr>
            <p:ph idx="1"/>
          </p:nvPr>
        </p:nvSpPr>
        <p:spPr>
          <a:xfrm>
            <a:off x="720648" y="1429232"/>
            <a:ext cx="5395144" cy="4663440"/>
          </a:xfrm>
        </p:spPr>
        <p:txBody>
          <a:bodyPr/>
          <a:lstStyle/>
          <a:p>
            <a:pPr algn="l"/>
            <a:r>
              <a:rPr lang="en-US" dirty="0"/>
              <a:t>Lightweight processor core model </a:t>
            </a:r>
            <a:endParaRPr lang="en-US" sz="1200" dirty="0"/>
          </a:p>
          <a:p>
            <a:pPr algn="l"/>
            <a:r>
              <a:rPr lang="en-US" dirty="0"/>
              <a:t>Uses Intel’s PIN tools and XED decoders to analyze binaries</a:t>
            </a:r>
          </a:p>
          <a:p>
            <a:pPr lvl="1" algn="l"/>
            <a:r>
              <a:rPr lang="en-US" dirty="0"/>
              <a:t>Runs x86, x86-64, SSE/AVX, etc. compiled binaries</a:t>
            </a:r>
          </a:p>
          <a:p>
            <a:pPr lvl="1" algn="l"/>
            <a:r>
              <a:rPr lang="en-US" dirty="0"/>
              <a:t>Supports fixed thread count parallelism (</a:t>
            </a:r>
            <a:r>
              <a:rPr lang="en-US" dirty="0" err="1"/>
              <a:t>OpenMP</a:t>
            </a:r>
            <a:r>
              <a:rPr lang="en-US" dirty="0"/>
              <a:t>, </a:t>
            </a:r>
            <a:r>
              <a:rPr lang="en-US" dirty="0" err="1"/>
              <a:t>Qthreads</a:t>
            </a:r>
            <a:r>
              <a:rPr lang="en-US" dirty="0"/>
              <a:t>, etc.)</a:t>
            </a:r>
            <a:endParaRPr lang="en-US" sz="1200" dirty="0"/>
          </a:p>
          <a:p>
            <a:pPr algn="l"/>
            <a:r>
              <a:rPr lang="en-US" dirty="0"/>
              <a:t>Passes instructions to virtual core in SST</a:t>
            </a:r>
            <a:endParaRPr lang="en-US" sz="1200" dirty="0"/>
          </a:p>
          <a:p>
            <a:pPr algn="l"/>
            <a:r>
              <a:rPr lang="en-US" dirty="0"/>
              <a:t>Implements SST’s memory interface to interact with a memory model</a:t>
            </a:r>
          </a:p>
          <a:p>
            <a:pPr lvl="1" algn="l"/>
            <a:endParaRPr lang="en-US" dirty="0"/>
          </a:p>
        </p:txBody>
      </p:sp>
      <p:pic>
        <p:nvPicPr>
          <p:cNvPr id="41" name="Picture 40"/>
          <p:cNvPicPr>
            <a:picLocks noChangeAspect="1"/>
          </p:cNvPicPr>
          <p:nvPr/>
        </p:nvPicPr>
        <p:blipFill>
          <a:blip r:embed="rId2"/>
          <a:stretch>
            <a:fillRect/>
          </a:stretch>
        </p:blipFill>
        <p:spPr>
          <a:xfrm>
            <a:off x="5963741" y="1558751"/>
            <a:ext cx="5688107" cy="3888427"/>
          </a:xfrm>
          <a:prstGeom prst="rect">
            <a:avLst/>
          </a:prstGeom>
        </p:spPr>
      </p:pic>
      <p:sp>
        <p:nvSpPr>
          <p:cNvPr id="7" name="Snip and Round Single Corner Rectangle 6">
            <a:extLst>
              <a:ext uri="{FF2B5EF4-FFF2-40B4-BE49-F238E27FC236}">
                <a16:creationId xmlns:a16="http://schemas.microsoft.com/office/drawing/2014/main" id="{AAE0CE39-D954-4045-A44E-9075A3471F37}"/>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8" name="Snip and Round Single Corner Rectangle 7">
            <a:extLst>
              <a:ext uri="{FF2B5EF4-FFF2-40B4-BE49-F238E27FC236}">
                <a16:creationId xmlns:a16="http://schemas.microsoft.com/office/drawing/2014/main" id="{BBB69645-7F8D-EC42-8359-1FFAE39DDD71}"/>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1" name="Snip and Round Single Corner Rectangle 10">
            <a:extLst>
              <a:ext uri="{FF2B5EF4-FFF2-40B4-BE49-F238E27FC236}">
                <a16:creationId xmlns:a16="http://schemas.microsoft.com/office/drawing/2014/main" id="{EA0A645A-3967-0344-B34F-EA74A8C196F5}"/>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2" name="Snip and Round Single Corner Rectangle 11">
            <a:extLst>
              <a:ext uri="{FF2B5EF4-FFF2-40B4-BE49-F238E27FC236}">
                <a16:creationId xmlns:a16="http://schemas.microsoft.com/office/drawing/2014/main" id="{03B4854D-7EDD-A64F-BFA7-6FE704DDE06F}"/>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3" name="Snip and Round Single Corner Rectangle 12">
            <a:extLst>
              <a:ext uri="{FF2B5EF4-FFF2-40B4-BE49-F238E27FC236}">
                <a16:creationId xmlns:a16="http://schemas.microsoft.com/office/drawing/2014/main" id="{FF210CEB-A592-AB4E-81C9-E57D007861D9}"/>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43573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Ariel: </a:t>
            </a:r>
            <a:r>
              <a:rPr lang="en-US" dirty="0"/>
              <a:t>Details</a:t>
            </a:r>
          </a:p>
        </p:txBody>
      </p:sp>
      <p:sp>
        <p:nvSpPr>
          <p:cNvPr id="6" name="Slide Number Placeholder 5"/>
          <p:cNvSpPr>
            <a:spLocks noGrp="1"/>
          </p:cNvSpPr>
          <p:nvPr>
            <p:ph type="sldNum" sz="quarter" idx="4"/>
          </p:nvPr>
        </p:nvSpPr>
        <p:spPr/>
        <p:txBody>
          <a:bodyPr/>
          <a:lstStyle/>
          <a:p>
            <a:fld id="{A5E55A7B-7854-E145-92D9-B491DF4BAE2D}" type="slidenum">
              <a:rPr lang="en-US" smtClean="0"/>
              <a:pPr/>
              <a:t>38</a:t>
            </a:fld>
            <a:endParaRPr lang="en-US"/>
          </a:p>
        </p:txBody>
      </p:sp>
      <p:sp>
        <p:nvSpPr>
          <p:cNvPr id="3" name="Content Placeholder 2"/>
          <p:cNvSpPr>
            <a:spLocks noGrp="1"/>
          </p:cNvSpPr>
          <p:nvPr>
            <p:ph idx="1"/>
          </p:nvPr>
        </p:nvSpPr>
        <p:spPr/>
        <p:txBody>
          <a:bodyPr>
            <a:normAutofit fontScale="92500" lnSpcReduction="20000"/>
          </a:bodyPr>
          <a:lstStyle/>
          <a:p>
            <a:r>
              <a:rPr lang="en-US" dirty="0" err="1"/>
              <a:t>Pintool</a:t>
            </a:r>
            <a:r>
              <a:rPr lang="en-US" dirty="0"/>
              <a:t> communicates with Ariel via shared memory IPC</a:t>
            </a:r>
          </a:p>
          <a:p>
            <a:pPr lvl="1"/>
            <a:r>
              <a:rPr lang="en-US" dirty="0"/>
              <a:t>Per-thread FIFO of instructions from </a:t>
            </a:r>
            <a:r>
              <a:rPr lang="en-US" dirty="0" err="1"/>
              <a:t>pintool</a:t>
            </a:r>
            <a:r>
              <a:rPr lang="en-US" dirty="0"/>
              <a:t> to Ariel’s virtual cores</a:t>
            </a:r>
          </a:p>
          <a:p>
            <a:pPr lvl="1"/>
            <a:r>
              <a:rPr lang="en-US" dirty="0"/>
              <a:t>Backpressure on FIFO halts the binary’s execution</a:t>
            </a:r>
          </a:p>
          <a:p>
            <a:r>
              <a:rPr lang="en-US" dirty="0"/>
              <a:t>Ariel’s virtual cores</a:t>
            </a:r>
          </a:p>
          <a:p>
            <a:pPr lvl="1"/>
            <a:r>
              <a:rPr lang="en-US" dirty="0"/>
              <a:t>Memory instruction oriented: execute memory instructions; all others treated as single cycle no-ops</a:t>
            </a:r>
          </a:p>
          <a:p>
            <a:pPr lvl="1"/>
            <a:r>
              <a:rPr lang="en-US" dirty="0"/>
              <a:t>Clocked: Reads instruction stream in chunks but processes on clock</a:t>
            </a:r>
          </a:p>
          <a:p>
            <a:pPr lvl="1"/>
            <a:r>
              <a:rPr lang="en-US" dirty="0"/>
              <a:t>Does not maintain dependence order or register locations (yet)! </a:t>
            </a:r>
          </a:p>
          <a:p>
            <a:pPr lvl="1"/>
            <a:r>
              <a:rPr lang="en-US" dirty="0"/>
              <a:t>Performs a TLB mapping of virtual-to-physical addresses</a:t>
            </a:r>
          </a:p>
          <a:p>
            <a:r>
              <a:rPr lang="en-US" dirty="0"/>
              <a:t>Key user knobs</a:t>
            </a:r>
          </a:p>
          <a:p>
            <a:pPr lvl="1"/>
            <a:r>
              <a:rPr lang="en-US" dirty="0"/>
              <a:t>Ops issued/cycle</a:t>
            </a:r>
          </a:p>
          <a:p>
            <a:pPr lvl="1"/>
            <a:r>
              <a:rPr lang="en-US" dirty="0"/>
              <a:t>Load/store queue size</a:t>
            </a:r>
          </a:p>
          <a:p>
            <a:r>
              <a:rPr lang="en-US" dirty="0"/>
              <a:t>Memory interface</a:t>
            </a:r>
          </a:p>
          <a:p>
            <a:pPr lvl="1"/>
            <a:r>
              <a:rPr lang="en-US" dirty="0"/>
              <a:t>Generates </a:t>
            </a:r>
            <a:r>
              <a:rPr lang="en-US" dirty="0" err="1"/>
              <a:t>memEvents</a:t>
            </a:r>
            <a:r>
              <a:rPr lang="en-US" dirty="0"/>
              <a:t> which can be sent to a cache model</a:t>
            </a:r>
          </a:p>
          <a:p>
            <a:pPr lvl="1"/>
            <a:r>
              <a:rPr lang="en-US" dirty="0"/>
              <a:t>Tracks basic statistics (request counts, split-cache line loads, etc.)</a:t>
            </a:r>
          </a:p>
        </p:txBody>
      </p:sp>
      <p:sp>
        <p:nvSpPr>
          <p:cNvPr id="5" name="Snip and Round Single Corner Rectangle 4">
            <a:extLst>
              <a:ext uri="{FF2B5EF4-FFF2-40B4-BE49-F238E27FC236}">
                <a16:creationId xmlns:a16="http://schemas.microsoft.com/office/drawing/2014/main" id="{CF722E56-30BC-BB40-9D99-BB3297E6D2CE}"/>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F0E47097-089E-AC49-8885-EC50555A54EE}"/>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81B0A60B-2B60-E44C-AEC6-F6F0AE56D69D}"/>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58ABA6B2-1F03-604D-BD58-E5DC8B0A6549}"/>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ACB353AD-69BC-284E-84EA-DE0B87E97F71}"/>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41604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Ariel: </a:t>
            </a:r>
            <a:r>
              <a:rPr lang="en-US" dirty="0"/>
              <a:t>The Tradeoff</a:t>
            </a:r>
          </a:p>
        </p:txBody>
      </p:sp>
      <p:sp>
        <p:nvSpPr>
          <p:cNvPr id="6" name="Slide Number Placeholder 5"/>
          <p:cNvSpPr>
            <a:spLocks noGrp="1"/>
          </p:cNvSpPr>
          <p:nvPr>
            <p:ph type="sldNum" sz="quarter" idx="4"/>
          </p:nvPr>
        </p:nvSpPr>
        <p:spPr/>
        <p:txBody>
          <a:bodyPr/>
          <a:lstStyle/>
          <a:p>
            <a:fld id="{A5E55A7B-7854-E145-92D9-B491DF4BAE2D}" type="slidenum">
              <a:rPr lang="en-US" smtClean="0"/>
              <a:pPr/>
              <a:t>39</a:t>
            </a:fld>
            <a:endParaRPr lang="en-US"/>
          </a:p>
        </p:txBody>
      </p:sp>
      <p:sp>
        <p:nvSpPr>
          <p:cNvPr id="3" name="Content Placeholder 2"/>
          <p:cNvSpPr>
            <a:spLocks noGrp="1"/>
          </p:cNvSpPr>
          <p:nvPr>
            <p:ph idx="1"/>
          </p:nvPr>
        </p:nvSpPr>
        <p:spPr/>
        <p:txBody>
          <a:bodyPr>
            <a:normAutofit/>
          </a:bodyPr>
          <a:lstStyle/>
          <a:p>
            <a:r>
              <a:rPr lang="en-US" dirty="0"/>
              <a:t>Pros:</a:t>
            </a:r>
          </a:p>
          <a:p>
            <a:pPr lvl="1"/>
            <a:r>
              <a:rPr lang="en-US" dirty="0"/>
              <a:t>Faster than cycle-accurate processor models (e.g., </a:t>
            </a:r>
            <a:r>
              <a:rPr lang="en-US" i="1" dirty="0"/>
              <a:t>Gem5</a:t>
            </a:r>
            <a:r>
              <a:rPr lang="en-US" dirty="0"/>
              <a:t>)</a:t>
            </a:r>
          </a:p>
          <a:p>
            <a:pPr lvl="1"/>
            <a:r>
              <a:rPr lang="en-US" dirty="0"/>
              <a:t>Reasonable approximation for studies on memory system performance</a:t>
            </a:r>
          </a:p>
          <a:p>
            <a:pPr lvl="2"/>
            <a:r>
              <a:rPr lang="en-US" dirty="0"/>
              <a:t>Especially for heavily memory-bound applications</a:t>
            </a:r>
          </a:p>
          <a:p>
            <a:pPr lvl="1"/>
            <a:r>
              <a:rPr lang="en-US" dirty="0"/>
              <a:t>Reasonable model of thread interactions</a:t>
            </a:r>
          </a:p>
          <a:p>
            <a:pPr lvl="1"/>
            <a:endParaRPr lang="en-US" sz="1200" dirty="0"/>
          </a:p>
          <a:p>
            <a:r>
              <a:rPr lang="en-US" dirty="0"/>
              <a:t>Cons</a:t>
            </a:r>
          </a:p>
          <a:p>
            <a:pPr lvl="1"/>
            <a:r>
              <a:rPr lang="en-US" dirty="0"/>
              <a:t>Slower than trace/pattern-based processor models</a:t>
            </a:r>
          </a:p>
          <a:p>
            <a:pPr lvl="1"/>
            <a:r>
              <a:rPr lang="en-US" dirty="0"/>
              <a:t>Does not give cycle-reproducible results</a:t>
            </a:r>
          </a:p>
          <a:p>
            <a:pPr lvl="2"/>
            <a:r>
              <a:rPr lang="en-US" dirty="0"/>
              <a:t>Use of threads can disturb reproducibility</a:t>
            </a:r>
          </a:p>
          <a:p>
            <a:pPr lvl="1"/>
            <a:r>
              <a:rPr lang="en-US" dirty="0"/>
              <a:t>Non-deterministic results</a:t>
            </a:r>
          </a:p>
          <a:p>
            <a:pPr lvl="1"/>
            <a:r>
              <a:rPr lang="en-US" dirty="0"/>
              <a:t>Not compatible with non-x86 binaries</a:t>
            </a:r>
          </a:p>
          <a:p>
            <a:pPr marL="0" indent="0">
              <a:buNone/>
            </a:pPr>
            <a:endParaRPr lang="en-US" dirty="0"/>
          </a:p>
          <a:p>
            <a:endParaRPr lang="en-US" dirty="0"/>
          </a:p>
        </p:txBody>
      </p:sp>
      <p:sp>
        <p:nvSpPr>
          <p:cNvPr id="5" name="Snip and Round Single Corner Rectangle 4">
            <a:extLst>
              <a:ext uri="{FF2B5EF4-FFF2-40B4-BE49-F238E27FC236}">
                <a16:creationId xmlns:a16="http://schemas.microsoft.com/office/drawing/2014/main" id="{D4F56592-3157-D144-81F2-B2419AB05A7C}"/>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91A3E69C-D218-4A44-930F-29C13DE6BE86}"/>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A07A4A17-C306-4A43-9D16-268454534BBA}"/>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B63F3E51-C7EF-0448-9732-40CC2EB865B9}"/>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2DCA9245-DA64-CB41-BEFF-BA0BB06230E0}"/>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160074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5CCBF-EC10-674D-982D-C5AEB9ECCF2D}"/>
              </a:ext>
            </a:extLst>
          </p:cNvPr>
          <p:cNvSpPr>
            <a:spLocks noGrp="1"/>
          </p:cNvSpPr>
          <p:nvPr>
            <p:ph type="title"/>
          </p:nvPr>
        </p:nvSpPr>
        <p:spPr/>
        <p:txBody>
          <a:bodyPr/>
          <a:lstStyle/>
          <a:p>
            <a:r>
              <a:rPr lang="en-US" dirty="0"/>
              <a:t>Instructors</a:t>
            </a:r>
          </a:p>
        </p:txBody>
      </p:sp>
      <p:sp>
        <p:nvSpPr>
          <p:cNvPr id="3" name="Slide Number Placeholder 2">
            <a:extLst>
              <a:ext uri="{FF2B5EF4-FFF2-40B4-BE49-F238E27FC236}">
                <a16:creationId xmlns:a16="http://schemas.microsoft.com/office/drawing/2014/main" id="{A28F883D-B3F6-F64C-A204-3ED12647D960}"/>
              </a:ext>
            </a:extLst>
          </p:cNvPr>
          <p:cNvSpPr>
            <a:spLocks noGrp="1"/>
          </p:cNvSpPr>
          <p:nvPr>
            <p:ph type="sldNum" sz="quarter" idx="4"/>
          </p:nvPr>
        </p:nvSpPr>
        <p:spPr/>
        <p:txBody>
          <a:bodyPr/>
          <a:lstStyle/>
          <a:p>
            <a:fld id="{4FAB73BC-B049-4115-A692-8D63A059BFB8}" type="slidenum">
              <a:rPr lang="en-US" smtClean="0"/>
              <a:pPr/>
              <a:t>4</a:t>
            </a:fld>
            <a:endParaRPr lang="en-US" dirty="0"/>
          </a:p>
        </p:txBody>
      </p:sp>
      <p:pic>
        <p:nvPicPr>
          <p:cNvPr id="13" name="Picture 12">
            <a:extLst>
              <a:ext uri="{FF2B5EF4-FFF2-40B4-BE49-F238E27FC236}">
                <a16:creationId xmlns:a16="http://schemas.microsoft.com/office/drawing/2014/main" id="{8369CAAA-A544-2B4C-9990-D165829193A4}"/>
              </a:ext>
            </a:extLst>
          </p:cNvPr>
          <p:cNvPicPr>
            <a:picLocks noChangeAspect="1"/>
          </p:cNvPicPr>
          <p:nvPr/>
        </p:nvPicPr>
        <p:blipFill>
          <a:blip r:embed="rId2"/>
          <a:stretch>
            <a:fillRect/>
          </a:stretch>
        </p:blipFill>
        <p:spPr>
          <a:xfrm>
            <a:off x="2242097" y="1165811"/>
            <a:ext cx="1003625" cy="924171"/>
          </a:xfrm>
          <a:prstGeom prst="rect">
            <a:avLst/>
          </a:prstGeom>
        </p:spPr>
      </p:pic>
      <p:sp>
        <p:nvSpPr>
          <p:cNvPr id="14" name="TextBox 13">
            <a:extLst>
              <a:ext uri="{FF2B5EF4-FFF2-40B4-BE49-F238E27FC236}">
                <a16:creationId xmlns:a16="http://schemas.microsoft.com/office/drawing/2014/main" id="{F8B6CF16-FF0E-704B-A3AC-8EBAC781F99F}"/>
              </a:ext>
            </a:extLst>
          </p:cNvPr>
          <p:cNvSpPr txBox="1"/>
          <p:nvPr/>
        </p:nvSpPr>
        <p:spPr>
          <a:xfrm>
            <a:off x="4238108" y="1454980"/>
            <a:ext cx="4007828" cy="369332"/>
          </a:xfrm>
          <a:prstGeom prst="rect">
            <a:avLst/>
          </a:prstGeom>
          <a:noFill/>
        </p:spPr>
        <p:txBody>
          <a:bodyPr wrap="none" rtlCol="0">
            <a:spAutoFit/>
          </a:bodyPr>
          <a:lstStyle/>
          <a:p>
            <a:r>
              <a:rPr lang="en-US" dirty="0" err="1"/>
              <a:t>Arun</a:t>
            </a:r>
            <a:r>
              <a:rPr lang="en-US" dirty="0"/>
              <a:t> Rodrigues    	</a:t>
            </a:r>
            <a:r>
              <a:rPr lang="en-US" dirty="0" err="1"/>
              <a:t>afrodri@sandia.gov</a:t>
            </a:r>
            <a:endParaRPr lang="en-US" dirty="0"/>
          </a:p>
        </p:txBody>
      </p:sp>
      <p:sp>
        <p:nvSpPr>
          <p:cNvPr id="15" name="TextBox 14">
            <a:extLst>
              <a:ext uri="{FF2B5EF4-FFF2-40B4-BE49-F238E27FC236}">
                <a16:creationId xmlns:a16="http://schemas.microsoft.com/office/drawing/2014/main" id="{B605FBA0-27D6-0E40-8DC3-6AB32E25DF6E}"/>
              </a:ext>
            </a:extLst>
          </p:cNvPr>
          <p:cNvSpPr txBox="1"/>
          <p:nvPr/>
        </p:nvSpPr>
        <p:spPr>
          <a:xfrm>
            <a:off x="4238108" y="2479446"/>
            <a:ext cx="4519187" cy="369332"/>
          </a:xfrm>
          <a:prstGeom prst="rect">
            <a:avLst/>
          </a:prstGeom>
          <a:noFill/>
        </p:spPr>
        <p:txBody>
          <a:bodyPr wrap="square" rtlCol="0">
            <a:spAutoFit/>
          </a:bodyPr>
          <a:lstStyle/>
          <a:p>
            <a:r>
              <a:rPr lang="en-US" dirty="0"/>
              <a:t>Gwen </a:t>
            </a:r>
            <a:r>
              <a:rPr lang="en-US" dirty="0" err="1"/>
              <a:t>Voskuilen</a:t>
            </a:r>
            <a:r>
              <a:rPr lang="en-US" dirty="0"/>
              <a:t> 	</a:t>
            </a:r>
            <a:r>
              <a:rPr lang="en-US" dirty="0" err="1"/>
              <a:t>grvosku@sandia.gov</a:t>
            </a:r>
            <a:endParaRPr lang="en-US" dirty="0"/>
          </a:p>
        </p:txBody>
      </p:sp>
      <p:sp>
        <p:nvSpPr>
          <p:cNvPr id="16" name="TextBox 15">
            <a:extLst>
              <a:ext uri="{FF2B5EF4-FFF2-40B4-BE49-F238E27FC236}">
                <a16:creationId xmlns:a16="http://schemas.microsoft.com/office/drawing/2014/main" id="{BA4E4E2C-528D-C044-9A7D-59850E44A65C}"/>
              </a:ext>
            </a:extLst>
          </p:cNvPr>
          <p:cNvSpPr txBox="1"/>
          <p:nvPr/>
        </p:nvSpPr>
        <p:spPr>
          <a:xfrm>
            <a:off x="4238108" y="3509748"/>
            <a:ext cx="4281941" cy="369332"/>
          </a:xfrm>
          <a:prstGeom prst="rect">
            <a:avLst/>
          </a:prstGeom>
          <a:noFill/>
        </p:spPr>
        <p:txBody>
          <a:bodyPr wrap="none" rtlCol="0">
            <a:spAutoFit/>
          </a:bodyPr>
          <a:lstStyle/>
          <a:p>
            <a:r>
              <a:rPr lang="en-US" dirty="0"/>
              <a:t>Si Hammond		</a:t>
            </a:r>
            <a:r>
              <a:rPr lang="en-US" dirty="0" err="1"/>
              <a:t>sdhammo@sandia.gov</a:t>
            </a:r>
            <a:endParaRPr lang="en-US" dirty="0"/>
          </a:p>
        </p:txBody>
      </p:sp>
      <p:pic>
        <p:nvPicPr>
          <p:cNvPr id="17" name="Picture 16">
            <a:extLst>
              <a:ext uri="{FF2B5EF4-FFF2-40B4-BE49-F238E27FC236}">
                <a16:creationId xmlns:a16="http://schemas.microsoft.com/office/drawing/2014/main" id="{840C9ACE-1065-D04D-8A54-E82B9C9F577D}"/>
              </a:ext>
            </a:extLst>
          </p:cNvPr>
          <p:cNvPicPr>
            <a:picLocks noChangeAspect="1"/>
          </p:cNvPicPr>
          <p:nvPr/>
        </p:nvPicPr>
        <p:blipFill>
          <a:blip r:embed="rId3"/>
          <a:stretch>
            <a:fillRect/>
          </a:stretch>
        </p:blipFill>
        <p:spPr>
          <a:xfrm>
            <a:off x="2242097" y="2157399"/>
            <a:ext cx="1013425" cy="1013425"/>
          </a:xfrm>
          <a:prstGeom prst="rect">
            <a:avLst/>
          </a:prstGeom>
        </p:spPr>
      </p:pic>
      <p:pic>
        <p:nvPicPr>
          <p:cNvPr id="18" name="Picture 17">
            <a:extLst>
              <a:ext uri="{FF2B5EF4-FFF2-40B4-BE49-F238E27FC236}">
                <a16:creationId xmlns:a16="http://schemas.microsoft.com/office/drawing/2014/main" id="{89ED3049-D6AD-C946-AC28-8F72C7422360}"/>
              </a:ext>
            </a:extLst>
          </p:cNvPr>
          <p:cNvPicPr>
            <a:picLocks noChangeAspect="1"/>
          </p:cNvPicPr>
          <p:nvPr/>
        </p:nvPicPr>
        <p:blipFill>
          <a:blip r:embed="rId4"/>
          <a:stretch>
            <a:fillRect/>
          </a:stretch>
        </p:blipFill>
        <p:spPr>
          <a:xfrm>
            <a:off x="2242097" y="3238241"/>
            <a:ext cx="1003625" cy="1003625"/>
          </a:xfrm>
          <a:prstGeom prst="rect">
            <a:avLst/>
          </a:prstGeom>
        </p:spPr>
      </p:pic>
      <p:sp>
        <p:nvSpPr>
          <p:cNvPr id="19" name="Footer Placeholder 18">
            <a:extLst>
              <a:ext uri="{FF2B5EF4-FFF2-40B4-BE49-F238E27FC236}">
                <a16:creationId xmlns:a16="http://schemas.microsoft.com/office/drawing/2014/main" id="{49493A6D-5CAE-BC4B-9033-B4267B07B4FB}"/>
              </a:ext>
            </a:extLst>
          </p:cNvPr>
          <p:cNvSpPr>
            <a:spLocks noGrp="1"/>
          </p:cNvSpPr>
          <p:nvPr>
            <p:ph type="ftr" sz="quarter" idx="3"/>
          </p:nvPr>
        </p:nvSpPr>
        <p:spPr/>
        <p:txBody>
          <a:bodyPr/>
          <a:lstStyle/>
          <a:p>
            <a:r>
              <a:rPr lang="en-US"/>
              <a:t>SST 8.0 Tutorial</a:t>
            </a:r>
            <a:endParaRPr lang="en-US" dirty="0"/>
          </a:p>
        </p:txBody>
      </p:sp>
      <p:sp>
        <p:nvSpPr>
          <p:cNvPr id="11" name="TextBox 10">
            <a:extLst>
              <a:ext uri="{FF2B5EF4-FFF2-40B4-BE49-F238E27FC236}">
                <a16:creationId xmlns:a16="http://schemas.microsoft.com/office/drawing/2014/main" id="{3588DBC7-5751-E948-A80E-ABF6E4FBCEBF}"/>
              </a:ext>
            </a:extLst>
          </p:cNvPr>
          <p:cNvSpPr txBox="1"/>
          <p:nvPr/>
        </p:nvSpPr>
        <p:spPr>
          <a:xfrm>
            <a:off x="4238108" y="4540050"/>
            <a:ext cx="4278735" cy="369332"/>
          </a:xfrm>
          <a:prstGeom prst="rect">
            <a:avLst/>
          </a:prstGeom>
          <a:noFill/>
        </p:spPr>
        <p:txBody>
          <a:bodyPr wrap="none" rtlCol="0">
            <a:spAutoFit/>
          </a:bodyPr>
          <a:lstStyle/>
          <a:p>
            <a:r>
              <a:rPr lang="en-US" dirty="0"/>
              <a:t>Scott </a:t>
            </a:r>
            <a:r>
              <a:rPr lang="en-US" dirty="0" err="1"/>
              <a:t>Hemmert</a:t>
            </a:r>
            <a:r>
              <a:rPr lang="en-US" dirty="0"/>
              <a:t>	</a:t>
            </a:r>
            <a:r>
              <a:rPr lang="en-US" dirty="0" err="1"/>
              <a:t>kshemme@sandia.gov</a:t>
            </a:r>
            <a:endParaRPr lang="en-US" dirty="0"/>
          </a:p>
        </p:txBody>
      </p:sp>
      <p:pic>
        <p:nvPicPr>
          <p:cNvPr id="4" name="Picture 3">
            <a:extLst>
              <a:ext uri="{FF2B5EF4-FFF2-40B4-BE49-F238E27FC236}">
                <a16:creationId xmlns:a16="http://schemas.microsoft.com/office/drawing/2014/main" id="{DFCA8CBA-0C5B-D744-BDC2-3831C8CA5BE8}"/>
              </a:ext>
            </a:extLst>
          </p:cNvPr>
          <p:cNvPicPr>
            <a:picLocks noChangeAspect="1"/>
          </p:cNvPicPr>
          <p:nvPr/>
        </p:nvPicPr>
        <p:blipFill>
          <a:blip r:embed="rId5"/>
          <a:stretch>
            <a:fillRect/>
          </a:stretch>
        </p:blipFill>
        <p:spPr>
          <a:xfrm>
            <a:off x="2242097" y="4309283"/>
            <a:ext cx="1053549" cy="1053549"/>
          </a:xfrm>
          <a:prstGeom prst="rect">
            <a:avLst/>
          </a:prstGeom>
        </p:spPr>
      </p:pic>
    </p:spTree>
    <p:extLst>
      <p:ext uri="{BB962C8B-B14F-4D97-AF65-F5344CB8AC3E}">
        <p14:creationId xmlns:p14="http://schemas.microsoft.com/office/powerpoint/2010/main" val="153453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Prospero: </a:t>
            </a:r>
            <a:r>
              <a:rPr lang="en-US" dirty="0"/>
              <a:t>Trace-based processor</a:t>
            </a:r>
          </a:p>
        </p:txBody>
      </p:sp>
      <p:sp>
        <p:nvSpPr>
          <p:cNvPr id="6" name="Slide Number Placeholder 5"/>
          <p:cNvSpPr>
            <a:spLocks noGrp="1"/>
          </p:cNvSpPr>
          <p:nvPr>
            <p:ph type="sldNum" sz="quarter" idx="4"/>
          </p:nvPr>
        </p:nvSpPr>
        <p:spPr/>
        <p:txBody>
          <a:bodyPr/>
          <a:lstStyle/>
          <a:p>
            <a:fld id="{A5E55A7B-7854-E145-92D9-B491DF4BAE2D}" type="slidenum">
              <a:rPr lang="en-US" smtClean="0"/>
              <a:pPr/>
              <a:t>40</a:t>
            </a:fld>
            <a:endParaRPr lang="en-US"/>
          </a:p>
        </p:txBody>
      </p:sp>
      <p:sp>
        <p:nvSpPr>
          <p:cNvPr id="3" name="Content Placeholder 2"/>
          <p:cNvSpPr>
            <a:spLocks noGrp="1"/>
          </p:cNvSpPr>
          <p:nvPr>
            <p:ph idx="1"/>
          </p:nvPr>
        </p:nvSpPr>
        <p:spPr/>
        <p:txBody>
          <a:bodyPr/>
          <a:lstStyle/>
          <a:p>
            <a:r>
              <a:rPr lang="en-US" dirty="0"/>
              <a:t>Trace-based processor model</a:t>
            </a:r>
          </a:p>
          <a:p>
            <a:pPr lvl="1"/>
            <a:r>
              <a:rPr lang="en-US" dirty="0"/>
              <a:t>Reads memory ops from a file and passes to the simulated memory system</a:t>
            </a:r>
          </a:p>
          <a:p>
            <a:pPr lvl="1"/>
            <a:r>
              <a:rPr lang="en-US" dirty="0"/>
              <a:t>“Single core” but can use multiple trace files to emulate threaded or MPI-style applications</a:t>
            </a:r>
          </a:p>
          <a:p>
            <a:pPr lvl="1"/>
            <a:r>
              <a:rPr lang="en-US" dirty="0"/>
              <a:t>Supports arbitrary length reads to account for variable vector widths</a:t>
            </a:r>
          </a:p>
          <a:p>
            <a:pPr lvl="1"/>
            <a:r>
              <a:rPr lang="en-US" dirty="0"/>
              <a:t>Performs “first touch” virtual to physical mapping</a:t>
            </a:r>
          </a:p>
          <a:p>
            <a:endParaRPr lang="en-US" sz="1200" dirty="0"/>
          </a:p>
          <a:p>
            <a:r>
              <a:rPr lang="en-US" dirty="0"/>
              <a:t>Comes with Prospero Trace Tool to generate traces</a:t>
            </a:r>
          </a:p>
          <a:p>
            <a:pPr lvl="1"/>
            <a:r>
              <a:rPr lang="en-US" dirty="0"/>
              <a:t>Or can generate your own and translate to Prospero’s format</a:t>
            </a:r>
          </a:p>
          <a:p>
            <a:endParaRPr lang="en-US" dirty="0"/>
          </a:p>
          <a:p>
            <a:endParaRPr lang="en-US" dirty="0"/>
          </a:p>
          <a:p>
            <a:endParaRPr lang="en-US" dirty="0"/>
          </a:p>
          <a:p>
            <a:endParaRPr lang="en-US" dirty="0"/>
          </a:p>
        </p:txBody>
      </p:sp>
      <p:sp>
        <p:nvSpPr>
          <p:cNvPr id="5" name="Snip and Round Single Corner Rectangle 4">
            <a:extLst>
              <a:ext uri="{FF2B5EF4-FFF2-40B4-BE49-F238E27FC236}">
                <a16:creationId xmlns:a16="http://schemas.microsoft.com/office/drawing/2014/main" id="{1DBABD64-3AC4-9E4F-B509-83B88D9DF3E5}"/>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2282F0A3-0884-0343-85A6-1EC2419E21DE}"/>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A10902F2-B995-9F44-96C3-753877BF8B5D}"/>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BF707C0D-DAB8-6746-B25E-66ACFE853055}"/>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0EBB554C-ADF2-1C42-8CFA-B488C232EB3A}"/>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360725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Prospero: </a:t>
            </a:r>
            <a:r>
              <a:rPr lang="en-US" dirty="0"/>
              <a:t>The Tradeoff</a:t>
            </a:r>
          </a:p>
        </p:txBody>
      </p:sp>
      <p:sp>
        <p:nvSpPr>
          <p:cNvPr id="6" name="Slide Number Placeholder 5"/>
          <p:cNvSpPr>
            <a:spLocks noGrp="1"/>
          </p:cNvSpPr>
          <p:nvPr>
            <p:ph type="sldNum" sz="quarter" idx="4"/>
          </p:nvPr>
        </p:nvSpPr>
        <p:spPr/>
        <p:txBody>
          <a:bodyPr/>
          <a:lstStyle/>
          <a:p>
            <a:fld id="{A5E55A7B-7854-E145-92D9-B491DF4BAE2D}" type="slidenum">
              <a:rPr lang="en-US" smtClean="0"/>
              <a:pPr/>
              <a:t>41</a:t>
            </a:fld>
            <a:endParaRPr lang="en-US"/>
          </a:p>
        </p:txBody>
      </p:sp>
      <p:sp>
        <p:nvSpPr>
          <p:cNvPr id="3" name="Content Placeholder 2"/>
          <p:cNvSpPr>
            <a:spLocks noGrp="1"/>
          </p:cNvSpPr>
          <p:nvPr>
            <p:ph idx="1"/>
          </p:nvPr>
        </p:nvSpPr>
        <p:spPr/>
        <p:txBody>
          <a:bodyPr>
            <a:normAutofit/>
          </a:bodyPr>
          <a:lstStyle/>
          <a:p>
            <a:r>
              <a:rPr lang="en-US" dirty="0"/>
              <a:t>Pros</a:t>
            </a:r>
          </a:p>
          <a:p>
            <a:pPr lvl="1"/>
            <a:r>
              <a:rPr lang="en-US" dirty="0"/>
              <a:t>Faster than Ariel</a:t>
            </a:r>
          </a:p>
          <a:p>
            <a:pPr lvl="2"/>
            <a:r>
              <a:rPr lang="en-US" dirty="0"/>
              <a:t>Provided you can get a trace</a:t>
            </a:r>
          </a:p>
          <a:p>
            <a:pPr lvl="1"/>
            <a:r>
              <a:rPr lang="en-US" dirty="0"/>
              <a:t>Good for heavily memory-bound applications</a:t>
            </a:r>
          </a:p>
          <a:p>
            <a:pPr lvl="1"/>
            <a:r>
              <a:rPr lang="en-US" dirty="0"/>
              <a:t>Reasonable approximation to memory system performance</a:t>
            </a:r>
          </a:p>
          <a:p>
            <a:endParaRPr lang="en-US" sz="1200" dirty="0"/>
          </a:p>
          <a:p>
            <a:r>
              <a:rPr lang="en-US" dirty="0"/>
              <a:t>Cons</a:t>
            </a:r>
          </a:p>
          <a:p>
            <a:pPr lvl="1"/>
            <a:r>
              <a:rPr lang="en-US" dirty="0"/>
              <a:t>Traces can be very large</a:t>
            </a:r>
          </a:p>
          <a:p>
            <a:pPr lvl="2"/>
            <a:r>
              <a:rPr lang="en-US" dirty="0"/>
              <a:t>Requires good I/O system to store and read the trace</a:t>
            </a:r>
          </a:p>
          <a:p>
            <a:pPr lvl="1"/>
            <a:r>
              <a:rPr lang="en-US" dirty="0"/>
              <a:t>Traces are less flexible than actual execution</a:t>
            </a:r>
          </a:p>
          <a:p>
            <a:pPr lvl="2"/>
            <a:r>
              <a:rPr lang="en-US" dirty="0"/>
              <a:t>Capture a single execution stream using a single application input</a:t>
            </a:r>
          </a:p>
        </p:txBody>
      </p:sp>
      <p:sp>
        <p:nvSpPr>
          <p:cNvPr id="5" name="Snip and Round Single Corner Rectangle 4">
            <a:extLst>
              <a:ext uri="{FF2B5EF4-FFF2-40B4-BE49-F238E27FC236}">
                <a16:creationId xmlns:a16="http://schemas.microsoft.com/office/drawing/2014/main" id="{192996C5-4AFE-9F49-84D3-290B15D3D9A3}"/>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455DA6D6-498C-744E-8591-3D9BA4692C02}"/>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04C0FD77-88DA-1C41-A54F-CF57D61C3D16}"/>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C332D3C3-71E3-5443-A512-46BA7B0FBD9B}"/>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3610C00D-C7E5-6C4F-B18E-E49A558878BD}"/>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98828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Miranda: </a:t>
            </a:r>
            <a:r>
              <a:rPr lang="en-US" dirty="0"/>
              <a:t>Pattern-based processor</a:t>
            </a:r>
          </a:p>
        </p:txBody>
      </p:sp>
      <p:sp>
        <p:nvSpPr>
          <p:cNvPr id="6" name="Slide Number Placeholder 5"/>
          <p:cNvSpPr>
            <a:spLocks noGrp="1"/>
          </p:cNvSpPr>
          <p:nvPr>
            <p:ph type="sldNum" sz="quarter" idx="4"/>
          </p:nvPr>
        </p:nvSpPr>
        <p:spPr/>
        <p:txBody>
          <a:bodyPr/>
          <a:lstStyle/>
          <a:p>
            <a:fld id="{A5E55A7B-7854-E145-92D9-B491DF4BAE2D}" type="slidenum">
              <a:rPr lang="en-US" smtClean="0"/>
              <a:pPr/>
              <a:t>42</a:t>
            </a:fld>
            <a:endParaRPr lang="en-US"/>
          </a:p>
        </p:txBody>
      </p:sp>
      <p:sp>
        <p:nvSpPr>
          <p:cNvPr id="3" name="Content Placeholder 2"/>
          <p:cNvSpPr>
            <a:spLocks noGrp="1"/>
          </p:cNvSpPr>
          <p:nvPr>
            <p:ph idx="1"/>
          </p:nvPr>
        </p:nvSpPr>
        <p:spPr/>
        <p:txBody>
          <a:bodyPr>
            <a:normAutofit fontScale="92500" lnSpcReduction="10000"/>
          </a:bodyPr>
          <a:lstStyle/>
          <a:p>
            <a:r>
              <a:rPr lang="en-US" dirty="0"/>
              <a:t>Extremely light-weight processor model</a:t>
            </a:r>
          </a:p>
          <a:p>
            <a:pPr lvl="1"/>
            <a:r>
              <a:rPr lang="en-US" dirty="0"/>
              <a:t>Generates specific memory address patterns</a:t>
            </a:r>
          </a:p>
          <a:p>
            <a:pPr lvl="1"/>
            <a:r>
              <a:rPr lang="en-US" dirty="0"/>
              <a:t>Supports request dependencies</a:t>
            </a:r>
            <a:endParaRPr lang="en-US" sz="1200" dirty="0"/>
          </a:p>
          <a:p>
            <a:r>
              <a:rPr lang="en-US" dirty="0"/>
              <a:t>Current patterns</a:t>
            </a:r>
          </a:p>
          <a:p>
            <a:pPr lvl="1"/>
            <a:r>
              <a:rPr lang="en-US" dirty="0" err="1"/>
              <a:t>Strided</a:t>
            </a:r>
            <a:r>
              <a:rPr lang="en-US" dirty="0"/>
              <a:t> accesses (single stream)</a:t>
            </a:r>
          </a:p>
          <a:p>
            <a:pPr lvl="2"/>
            <a:r>
              <a:rPr lang="en-US" dirty="0"/>
              <a:t>Forward and reverse strides</a:t>
            </a:r>
          </a:p>
          <a:p>
            <a:pPr lvl="1"/>
            <a:r>
              <a:rPr lang="en-US" dirty="0"/>
              <a:t>Random accesses</a:t>
            </a:r>
          </a:p>
          <a:p>
            <a:pPr lvl="1"/>
            <a:r>
              <a:rPr lang="en-US" dirty="0"/>
              <a:t>GUPS</a:t>
            </a:r>
          </a:p>
          <a:p>
            <a:pPr lvl="1"/>
            <a:r>
              <a:rPr lang="en-US" dirty="0"/>
              <a:t>STREAM benchmark</a:t>
            </a:r>
          </a:p>
          <a:p>
            <a:pPr lvl="2"/>
            <a:r>
              <a:rPr lang="en-US" dirty="0"/>
              <a:t>In-order &amp; out-of-order CPU</a:t>
            </a:r>
          </a:p>
          <a:p>
            <a:pPr lvl="1"/>
            <a:r>
              <a:rPr lang="en-US" dirty="0"/>
              <a:t>3D stencil</a:t>
            </a:r>
          </a:p>
          <a:p>
            <a:pPr lvl="1"/>
            <a:r>
              <a:rPr lang="en-US" dirty="0"/>
              <a:t>Sparse matrix vector multiply (</a:t>
            </a:r>
            <a:r>
              <a:rPr lang="en-US" dirty="0" err="1"/>
              <a:t>SpMV</a:t>
            </a:r>
            <a:r>
              <a:rPr lang="en-US" dirty="0"/>
              <a:t>)</a:t>
            </a:r>
          </a:p>
          <a:p>
            <a:pPr lvl="1"/>
            <a:r>
              <a:rPr lang="en-US" dirty="0"/>
              <a:t>Copy (~array copy)</a:t>
            </a:r>
          </a:p>
          <a:p>
            <a:pPr lvl="1"/>
            <a:r>
              <a:rPr lang="en-US" i="1" dirty="0"/>
              <a:t>Stake</a:t>
            </a:r>
            <a:r>
              <a:rPr lang="en-US" dirty="0"/>
              <a:t> (beta) interfaces to the Spike </a:t>
            </a:r>
            <a:r>
              <a:rPr lang="en-US" dirty="0" err="1"/>
              <a:t>RiscV</a:t>
            </a:r>
            <a:r>
              <a:rPr lang="en-US" dirty="0"/>
              <a:t> simulator</a:t>
            </a:r>
          </a:p>
          <a:p>
            <a:pPr lvl="1"/>
            <a:endParaRPr lang="en-US" dirty="0"/>
          </a:p>
        </p:txBody>
      </p:sp>
      <p:sp>
        <p:nvSpPr>
          <p:cNvPr id="5" name="Snip and Round Single Corner Rectangle 4">
            <a:extLst>
              <a:ext uri="{FF2B5EF4-FFF2-40B4-BE49-F238E27FC236}">
                <a16:creationId xmlns:a16="http://schemas.microsoft.com/office/drawing/2014/main" id="{37540C77-D506-AB42-AEA7-57012A152DB6}"/>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10DDA609-563B-D041-BEE3-BF0A4500BBE2}"/>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7AE91CBD-1D10-E544-BE96-C7CE61E73A00}"/>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6FE2FCC4-81DD-AB48-ABD6-B0C50D15B78B}"/>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7B24710A-0098-B64E-B311-4591B5405674}"/>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132114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Miranda: </a:t>
            </a:r>
            <a:r>
              <a:rPr lang="en-US" dirty="0"/>
              <a:t>The tradeoffs</a:t>
            </a:r>
          </a:p>
        </p:txBody>
      </p:sp>
      <p:sp>
        <p:nvSpPr>
          <p:cNvPr id="6" name="Slide Number Placeholder 5"/>
          <p:cNvSpPr>
            <a:spLocks noGrp="1"/>
          </p:cNvSpPr>
          <p:nvPr>
            <p:ph type="sldNum" sz="quarter" idx="4"/>
          </p:nvPr>
        </p:nvSpPr>
        <p:spPr/>
        <p:txBody>
          <a:bodyPr/>
          <a:lstStyle/>
          <a:p>
            <a:fld id="{A5E55A7B-7854-E145-92D9-B491DF4BAE2D}" type="slidenum">
              <a:rPr lang="en-US" smtClean="0"/>
              <a:pPr/>
              <a:t>43</a:t>
            </a:fld>
            <a:endParaRPr lang="en-US"/>
          </a:p>
        </p:txBody>
      </p:sp>
      <p:sp>
        <p:nvSpPr>
          <p:cNvPr id="3" name="Content Placeholder 2"/>
          <p:cNvSpPr>
            <a:spLocks noGrp="1"/>
          </p:cNvSpPr>
          <p:nvPr>
            <p:ph idx="1"/>
          </p:nvPr>
        </p:nvSpPr>
        <p:spPr/>
        <p:txBody>
          <a:bodyPr/>
          <a:lstStyle/>
          <a:p>
            <a:r>
              <a:rPr lang="en-US" dirty="0"/>
              <a:t>Pros</a:t>
            </a:r>
          </a:p>
          <a:p>
            <a:pPr lvl="1"/>
            <a:r>
              <a:rPr lang="en-US" dirty="0"/>
              <a:t>Very lightweight – no binary, no trace</a:t>
            </a:r>
          </a:p>
          <a:p>
            <a:pPr lvl="1"/>
            <a:r>
              <a:rPr lang="en-US" dirty="0"/>
              <a:t>Good for applications whose address patterns are predictable</a:t>
            </a:r>
          </a:p>
          <a:p>
            <a:pPr lvl="2"/>
            <a:r>
              <a:rPr lang="en-US" dirty="0"/>
              <a:t>E.g., not much pointer-chasing</a:t>
            </a:r>
          </a:p>
          <a:p>
            <a:pPr marL="457189" lvl="1" indent="0">
              <a:buNone/>
            </a:pPr>
            <a:endParaRPr lang="en-US" sz="1200" dirty="0"/>
          </a:p>
          <a:p>
            <a:r>
              <a:rPr lang="en-US" dirty="0"/>
              <a:t>Cons</a:t>
            </a:r>
          </a:p>
          <a:p>
            <a:pPr lvl="1"/>
            <a:r>
              <a:rPr lang="en-US" dirty="0"/>
              <a:t>Need a generator for the memory pattern of interest</a:t>
            </a:r>
          </a:p>
          <a:p>
            <a:pPr lvl="2"/>
            <a:r>
              <a:rPr lang="en-US" dirty="0"/>
              <a:t>Requires a good understanding of the pattern</a:t>
            </a:r>
          </a:p>
        </p:txBody>
      </p:sp>
      <p:sp>
        <p:nvSpPr>
          <p:cNvPr id="5" name="Snip and Round Single Corner Rectangle 4">
            <a:extLst>
              <a:ext uri="{FF2B5EF4-FFF2-40B4-BE49-F238E27FC236}">
                <a16:creationId xmlns:a16="http://schemas.microsoft.com/office/drawing/2014/main" id="{9C2BFB06-7972-B34A-9FE1-B13F82EAA755}"/>
              </a:ext>
            </a:extLst>
          </p:cNvPr>
          <p:cNvSpPr/>
          <p:nvPr/>
        </p:nvSpPr>
        <p:spPr>
          <a:xfrm>
            <a:off x="719743" y="6270170"/>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7" name="Snip and Round Single Corner Rectangle 6">
            <a:extLst>
              <a:ext uri="{FF2B5EF4-FFF2-40B4-BE49-F238E27FC236}">
                <a16:creationId xmlns:a16="http://schemas.microsoft.com/office/drawing/2014/main" id="{AAC90204-CE2A-6546-B3A2-0CC1B629B3DD}"/>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0" name="Snip and Round Single Corner Rectangle 9">
            <a:extLst>
              <a:ext uri="{FF2B5EF4-FFF2-40B4-BE49-F238E27FC236}">
                <a16:creationId xmlns:a16="http://schemas.microsoft.com/office/drawing/2014/main" id="{3CF43DE9-D932-6B4D-BE55-9645FEEA7CAF}"/>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11" name="Snip and Round Single Corner Rectangle 10">
            <a:extLst>
              <a:ext uri="{FF2B5EF4-FFF2-40B4-BE49-F238E27FC236}">
                <a16:creationId xmlns:a16="http://schemas.microsoft.com/office/drawing/2014/main" id="{1A4FE429-3A2A-C740-ACE2-9B9910B4202D}"/>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2" name="Snip and Round Single Corner Rectangle 11">
            <a:extLst>
              <a:ext uri="{FF2B5EF4-FFF2-40B4-BE49-F238E27FC236}">
                <a16:creationId xmlns:a16="http://schemas.microsoft.com/office/drawing/2014/main" id="{398D6712-B4EF-7147-8D38-80660869BE87}"/>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417349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4"/>
                </a:solidFill>
              </a:rPr>
              <a:t>MemHierarchy</a:t>
            </a:r>
            <a:r>
              <a:rPr lang="en-US" b="1" dirty="0">
                <a:solidFill>
                  <a:schemeClr val="accent4"/>
                </a:solidFill>
              </a:rPr>
              <a:t>: </a:t>
            </a:r>
            <a:r>
              <a:rPr lang="en-US" dirty="0"/>
              <a:t>Memory system</a:t>
            </a:r>
          </a:p>
        </p:txBody>
      </p:sp>
      <p:sp>
        <p:nvSpPr>
          <p:cNvPr id="6" name="Slide Number Placeholder 5"/>
          <p:cNvSpPr>
            <a:spLocks noGrp="1"/>
          </p:cNvSpPr>
          <p:nvPr>
            <p:ph type="sldNum" sz="quarter" idx="4"/>
          </p:nvPr>
        </p:nvSpPr>
        <p:spPr/>
        <p:txBody>
          <a:bodyPr/>
          <a:lstStyle/>
          <a:p>
            <a:fld id="{A5E55A7B-7854-E145-92D9-B491DF4BAE2D}" type="slidenum">
              <a:rPr lang="en-US" smtClean="0"/>
              <a:pPr/>
              <a:t>44</a:t>
            </a:fld>
            <a:endParaRPr lang="en-US"/>
          </a:p>
        </p:txBody>
      </p:sp>
      <p:sp>
        <p:nvSpPr>
          <p:cNvPr id="3" name="Content Placeholder 2"/>
          <p:cNvSpPr>
            <a:spLocks noGrp="1"/>
          </p:cNvSpPr>
          <p:nvPr>
            <p:ph idx="1"/>
          </p:nvPr>
        </p:nvSpPr>
        <p:spPr/>
        <p:txBody>
          <a:bodyPr>
            <a:normAutofit lnSpcReduction="10000"/>
          </a:bodyPr>
          <a:lstStyle/>
          <a:p>
            <a:r>
              <a:rPr lang="en-US" dirty="0"/>
              <a:t>Collection of interoperable memory system elements</a:t>
            </a:r>
          </a:p>
          <a:p>
            <a:pPr lvl="1"/>
            <a:r>
              <a:rPr lang="en-US" dirty="0"/>
              <a:t>Caches</a:t>
            </a:r>
          </a:p>
          <a:p>
            <a:pPr lvl="1"/>
            <a:r>
              <a:rPr lang="en-US" dirty="0"/>
              <a:t>Directories</a:t>
            </a:r>
          </a:p>
          <a:p>
            <a:pPr lvl="1"/>
            <a:r>
              <a:rPr lang="en-US" dirty="0"/>
              <a:t>Memory controllers</a:t>
            </a:r>
          </a:p>
          <a:p>
            <a:pPr lvl="1"/>
            <a:r>
              <a:rPr lang="en-US" dirty="0"/>
              <a:t>Memory models (DDR, HBM, HMC, etc.</a:t>
            </a:r>
          </a:p>
          <a:p>
            <a:pPr lvl="1"/>
            <a:r>
              <a:rPr lang="en-US" dirty="0"/>
              <a:t>Scratchpads</a:t>
            </a:r>
          </a:p>
          <a:p>
            <a:pPr lvl="1"/>
            <a:r>
              <a:rPr lang="en-US" dirty="0" err="1"/>
              <a:t>NoC</a:t>
            </a:r>
            <a:r>
              <a:rPr lang="en-US" dirty="0"/>
              <a:t> (network-on-chip) interfaces</a:t>
            </a:r>
          </a:p>
          <a:p>
            <a:pPr lvl="1"/>
            <a:r>
              <a:rPr lang="en-US" dirty="0"/>
              <a:t>Buses</a:t>
            </a:r>
          </a:p>
          <a:p>
            <a:pPr lvl="1"/>
            <a:r>
              <a:rPr lang="en-US" dirty="0"/>
              <a:t>Etc.</a:t>
            </a:r>
          </a:p>
          <a:p>
            <a:r>
              <a:rPr lang="en-US" dirty="0"/>
              <a:t>Components are cycle-accurate/cycle-level</a:t>
            </a:r>
          </a:p>
          <a:p>
            <a:r>
              <a:rPr lang="en-US" dirty="0"/>
              <a:t>Capable of modeling modern cache and memory subsystems</a:t>
            </a:r>
          </a:p>
          <a:p>
            <a:pPr lvl="1"/>
            <a:r>
              <a:rPr lang="en-US" dirty="0"/>
              <a:t>AMD “Zen”, Arm A-series, Intel Xeon/Xeon-Phi, etc.</a:t>
            </a:r>
          </a:p>
          <a:p>
            <a:endParaRPr lang="en-US" dirty="0"/>
          </a:p>
        </p:txBody>
      </p:sp>
      <p:sp>
        <p:nvSpPr>
          <p:cNvPr id="34" name="Snip and Round Single Corner Rectangle 33">
            <a:extLst>
              <a:ext uri="{FF2B5EF4-FFF2-40B4-BE49-F238E27FC236}">
                <a16:creationId xmlns:a16="http://schemas.microsoft.com/office/drawing/2014/main" id="{C25D4B48-69FA-2241-B5E2-6E9551BFD39B}"/>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35" name="Snip and Round Single Corner Rectangle 34">
            <a:extLst>
              <a:ext uri="{FF2B5EF4-FFF2-40B4-BE49-F238E27FC236}">
                <a16:creationId xmlns:a16="http://schemas.microsoft.com/office/drawing/2014/main" id="{9EEA6FAC-5E66-184C-ACC7-311184D8D2AD}"/>
              </a:ext>
            </a:extLst>
          </p:cNvPr>
          <p:cNvSpPr/>
          <p:nvPr/>
        </p:nvSpPr>
        <p:spPr>
          <a:xfrm>
            <a:off x="2031095" y="6270171"/>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Memory</a:t>
            </a:r>
          </a:p>
        </p:txBody>
      </p:sp>
      <p:sp>
        <p:nvSpPr>
          <p:cNvPr id="39" name="Snip and Round Single Corner Rectangle 38">
            <a:extLst>
              <a:ext uri="{FF2B5EF4-FFF2-40B4-BE49-F238E27FC236}">
                <a16:creationId xmlns:a16="http://schemas.microsoft.com/office/drawing/2014/main" id="{F939F17A-2C5D-FC4F-A80A-3F5599E2E3BE}"/>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41" name="Snip and Round Single Corner Rectangle 40">
            <a:extLst>
              <a:ext uri="{FF2B5EF4-FFF2-40B4-BE49-F238E27FC236}">
                <a16:creationId xmlns:a16="http://schemas.microsoft.com/office/drawing/2014/main" id="{E8E648FF-0295-624E-BCED-8A8D511DE9F4}"/>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42" name="Snip and Round Single Corner Rectangle 41">
            <a:extLst>
              <a:ext uri="{FF2B5EF4-FFF2-40B4-BE49-F238E27FC236}">
                <a16:creationId xmlns:a16="http://schemas.microsoft.com/office/drawing/2014/main" id="{378BC601-76FE-FC42-9F6E-A73183A62218}"/>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16388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MemHierarchy: </a:t>
            </a:r>
            <a:r>
              <a:rPr lang="en-US" dirty="0"/>
              <a:t>Details</a:t>
            </a:r>
          </a:p>
        </p:txBody>
      </p:sp>
      <p:sp>
        <p:nvSpPr>
          <p:cNvPr id="6" name="Slide Number Placeholder 5"/>
          <p:cNvSpPr>
            <a:spLocks noGrp="1"/>
          </p:cNvSpPr>
          <p:nvPr>
            <p:ph type="sldNum" sz="quarter" idx="4"/>
          </p:nvPr>
        </p:nvSpPr>
        <p:spPr/>
        <p:txBody>
          <a:bodyPr/>
          <a:lstStyle/>
          <a:p>
            <a:fld id="{A5E55A7B-7854-E145-92D9-B491DF4BAE2D}" type="slidenum">
              <a:rPr lang="en-US" smtClean="0"/>
              <a:pPr/>
              <a:t>45</a:t>
            </a:fld>
            <a:endParaRPr lang="en-US"/>
          </a:p>
        </p:txBody>
      </p:sp>
      <p:sp>
        <p:nvSpPr>
          <p:cNvPr id="3" name="Content Placeholder 2"/>
          <p:cNvSpPr>
            <a:spLocks noGrp="1"/>
          </p:cNvSpPr>
          <p:nvPr>
            <p:ph idx="1"/>
          </p:nvPr>
        </p:nvSpPr>
        <p:spPr/>
        <p:txBody>
          <a:bodyPr>
            <a:normAutofit/>
          </a:bodyPr>
          <a:lstStyle/>
          <a:p>
            <a:r>
              <a:rPr lang="en-US" dirty="0"/>
              <a:t>Highly configurable</a:t>
            </a:r>
          </a:p>
          <a:p>
            <a:pPr lvl="1"/>
            <a:r>
              <a:rPr lang="en-US" dirty="0"/>
              <a:t>Arbitrary hierarchy depth, flexible topologies</a:t>
            </a:r>
          </a:p>
          <a:p>
            <a:pPr lvl="1"/>
            <a:r>
              <a:rPr lang="en-US" dirty="0"/>
              <a:t>Cache inclusivity, coherence, private/shared, etc. configurable</a:t>
            </a:r>
          </a:p>
          <a:p>
            <a:pPr lvl="1"/>
            <a:r>
              <a:rPr lang="en-US" dirty="0"/>
              <a:t>Single- and multi-socket configurations</a:t>
            </a:r>
          </a:p>
          <a:p>
            <a:pPr lvl="1"/>
            <a:r>
              <a:rPr lang="en-US" dirty="0"/>
              <a:t>Can store actual data</a:t>
            </a:r>
          </a:p>
          <a:p>
            <a:pPr lvl="1"/>
            <a:r>
              <a:rPr lang="en-US" dirty="0"/>
              <a:t>Prefetch via </a:t>
            </a:r>
            <a:r>
              <a:rPr lang="en-US" i="1" dirty="0"/>
              <a:t>Cassini</a:t>
            </a:r>
            <a:r>
              <a:rPr lang="en-US" dirty="0"/>
              <a:t> element library</a:t>
            </a:r>
          </a:p>
          <a:p>
            <a:r>
              <a:rPr lang="en-US" dirty="0"/>
              <a:t>Data movement</a:t>
            </a:r>
          </a:p>
          <a:p>
            <a:pPr lvl="1"/>
            <a:r>
              <a:rPr lang="en-US" dirty="0"/>
              <a:t>Components support direct, bus, and on-chip network (</a:t>
            </a:r>
            <a:r>
              <a:rPr lang="en-US" dirty="0" err="1"/>
              <a:t>NoC</a:t>
            </a:r>
            <a:r>
              <a:rPr lang="en-US" dirty="0"/>
              <a:t>) communication</a:t>
            </a:r>
            <a:endParaRPr lang="en-US" sz="1400" dirty="0"/>
          </a:p>
          <a:p>
            <a:r>
              <a:rPr lang="en-US" dirty="0"/>
              <a:t>Event types: read/write, atomics, LLSC, noncacheable, custom memory, etc. </a:t>
            </a:r>
          </a:p>
        </p:txBody>
      </p:sp>
      <p:sp>
        <p:nvSpPr>
          <p:cNvPr id="34" name="Snip and Round Single Corner Rectangle 33">
            <a:extLst>
              <a:ext uri="{FF2B5EF4-FFF2-40B4-BE49-F238E27FC236}">
                <a16:creationId xmlns:a16="http://schemas.microsoft.com/office/drawing/2014/main" id="{7CDF3573-FDA8-0548-8E50-67E92EA1BA41}"/>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35" name="Snip and Round Single Corner Rectangle 34">
            <a:extLst>
              <a:ext uri="{FF2B5EF4-FFF2-40B4-BE49-F238E27FC236}">
                <a16:creationId xmlns:a16="http://schemas.microsoft.com/office/drawing/2014/main" id="{E46E0C46-7D3C-3C46-8AE0-CF626B8FB9EA}"/>
              </a:ext>
            </a:extLst>
          </p:cNvPr>
          <p:cNvSpPr/>
          <p:nvPr/>
        </p:nvSpPr>
        <p:spPr>
          <a:xfrm>
            <a:off x="2031095" y="6270171"/>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Memory</a:t>
            </a:r>
          </a:p>
        </p:txBody>
      </p:sp>
      <p:sp>
        <p:nvSpPr>
          <p:cNvPr id="39" name="Snip and Round Single Corner Rectangle 38">
            <a:extLst>
              <a:ext uri="{FF2B5EF4-FFF2-40B4-BE49-F238E27FC236}">
                <a16:creationId xmlns:a16="http://schemas.microsoft.com/office/drawing/2014/main" id="{C9417545-A078-6446-AA2E-727913177136}"/>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41" name="Snip and Round Single Corner Rectangle 40">
            <a:extLst>
              <a:ext uri="{FF2B5EF4-FFF2-40B4-BE49-F238E27FC236}">
                <a16:creationId xmlns:a16="http://schemas.microsoft.com/office/drawing/2014/main" id="{56B39AD5-E374-3B49-B63F-CF1E2F722F47}"/>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42" name="Snip and Round Single Corner Rectangle 41">
            <a:extLst>
              <a:ext uri="{FF2B5EF4-FFF2-40B4-BE49-F238E27FC236}">
                <a16:creationId xmlns:a16="http://schemas.microsoft.com/office/drawing/2014/main" id="{833C1CD5-7BB6-FF4C-87EB-93819F5D4E94}"/>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170574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5553-E4D2-7445-8FC3-A3F553ED9573}"/>
              </a:ext>
            </a:extLst>
          </p:cNvPr>
          <p:cNvSpPr>
            <a:spLocks noGrp="1"/>
          </p:cNvSpPr>
          <p:nvPr>
            <p:ph type="title"/>
          </p:nvPr>
        </p:nvSpPr>
        <p:spPr/>
        <p:txBody>
          <a:bodyPr/>
          <a:lstStyle/>
          <a:p>
            <a:r>
              <a:rPr lang="en-US" b="1" dirty="0">
                <a:solidFill>
                  <a:schemeClr val="accent4"/>
                </a:solidFill>
              </a:rPr>
              <a:t>MemHierarchy: </a:t>
            </a:r>
            <a:r>
              <a:rPr lang="en-US" dirty="0"/>
              <a:t>Pluggable memory models</a:t>
            </a:r>
          </a:p>
        </p:txBody>
      </p:sp>
      <p:sp>
        <p:nvSpPr>
          <p:cNvPr id="3" name="Slide Number Placeholder 2">
            <a:extLst>
              <a:ext uri="{FF2B5EF4-FFF2-40B4-BE49-F238E27FC236}">
                <a16:creationId xmlns:a16="http://schemas.microsoft.com/office/drawing/2014/main" id="{380F0C37-FB96-2047-B290-403E241662D0}"/>
              </a:ext>
            </a:extLst>
          </p:cNvPr>
          <p:cNvSpPr>
            <a:spLocks noGrp="1"/>
          </p:cNvSpPr>
          <p:nvPr>
            <p:ph type="sldNum" sz="quarter" idx="4"/>
          </p:nvPr>
        </p:nvSpPr>
        <p:spPr/>
        <p:txBody>
          <a:bodyPr/>
          <a:lstStyle/>
          <a:p>
            <a:fld id="{4FAB73BC-B049-4115-A692-8D63A059BFB8}" type="slidenum">
              <a:rPr lang="en-US" smtClean="0"/>
              <a:pPr/>
              <a:t>46</a:t>
            </a:fld>
            <a:endParaRPr lang="en-US" dirty="0"/>
          </a:p>
        </p:txBody>
      </p:sp>
      <p:sp>
        <p:nvSpPr>
          <p:cNvPr id="4" name="Text Placeholder 3">
            <a:extLst>
              <a:ext uri="{FF2B5EF4-FFF2-40B4-BE49-F238E27FC236}">
                <a16:creationId xmlns:a16="http://schemas.microsoft.com/office/drawing/2014/main" id="{1BAEC5DE-5240-E741-BCD1-700BFAADE82F}"/>
              </a:ext>
            </a:extLst>
          </p:cNvPr>
          <p:cNvSpPr>
            <a:spLocks noGrp="1"/>
          </p:cNvSpPr>
          <p:nvPr>
            <p:ph idx="1"/>
          </p:nvPr>
        </p:nvSpPr>
        <p:spPr>
          <a:xfrm>
            <a:off x="720648" y="1429232"/>
            <a:ext cx="6906073" cy="4663440"/>
          </a:xfrm>
        </p:spPr>
        <p:txBody>
          <a:bodyPr>
            <a:normAutofit/>
          </a:bodyPr>
          <a:lstStyle/>
          <a:p>
            <a:r>
              <a:rPr lang="en-US" dirty="0"/>
              <a:t>Memory controller is an interface to memory model</a:t>
            </a:r>
          </a:p>
          <a:p>
            <a:pPr lvl="1"/>
            <a:r>
              <a:rPr lang="en-US" dirty="0"/>
              <a:t>Manages data values if needed (backing store)</a:t>
            </a:r>
          </a:p>
          <a:p>
            <a:pPr lvl="1"/>
            <a:r>
              <a:rPr lang="en-US" dirty="0"/>
              <a:t>Facilitates custom memory commands</a:t>
            </a:r>
          </a:p>
          <a:p>
            <a:pPr lvl="1"/>
            <a:r>
              <a:rPr lang="en-US" dirty="0"/>
              <a:t>Passes events to </a:t>
            </a:r>
            <a:r>
              <a:rPr lang="en-US" i="1" dirty="0"/>
              <a:t>memory backend </a:t>
            </a:r>
            <a:r>
              <a:rPr lang="en-US" dirty="0"/>
              <a:t>subcomponent</a:t>
            </a:r>
          </a:p>
          <a:p>
            <a:r>
              <a:rPr lang="en-US" b="1" dirty="0">
                <a:solidFill>
                  <a:schemeClr val="accent2"/>
                </a:solidFill>
              </a:rPr>
              <a:t>Backend: </a:t>
            </a:r>
            <a:r>
              <a:rPr lang="en-US" dirty="0"/>
              <a:t>the “real” memory controller and memory</a:t>
            </a:r>
          </a:p>
          <a:p>
            <a:pPr lvl="1"/>
            <a:r>
              <a:rPr lang="en-US" dirty="0"/>
              <a:t>Implementations</a:t>
            </a:r>
          </a:p>
          <a:p>
            <a:pPr lvl="2"/>
            <a:r>
              <a:rPr lang="en-US" dirty="0"/>
              <a:t>Memory model itself</a:t>
            </a:r>
          </a:p>
          <a:p>
            <a:pPr lvl="2"/>
            <a:r>
              <a:rPr lang="en-US" dirty="0"/>
              <a:t>Interface to another component</a:t>
            </a:r>
          </a:p>
          <a:p>
            <a:pPr lvl="2"/>
            <a:r>
              <a:rPr lang="en-US" dirty="0"/>
              <a:t>Wrapper to an external simulator</a:t>
            </a:r>
          </a:p>
          <a:p>
            <a:pPr lvl="1"/>
            <a:endParaRPr lang="en-US" dirty="0"/>
          </a:p>
        </p:txBody>
      </p:sp>
      <p:grpSp>
        <p:nvGrpSpPr>
          <p:cNvPr id="16" name="Group 15">
            <a:extLst>
              <a:ext uri="{FF2B5EF4-FFF2-40B4-BE49-F238E27FC236}">
                <a16:creationId xmlns:a16="http://schemas.microsoft.com/office/drawing/2014/main" id="{6D93BED1-90C4-B54C-9A54-F72247902B92}"/>
              </a:ext>
            </a:extLst>
          </p:cNvPr>
          <p:cNvGrpSpPr/>
          <p:nvPr/>
        </p:nvGrpSpPr>
        <p:grpSpPr>
          <a:xfrm>
            <a:off x="7626721" y="1997769"/>
            <a:ext cx="4927281" cy="4033348"/>
            <a:chOff x="5651499" y="2638832"/>
            <a:chExt cx="4927281" cy="4033348"/>
          </a:xfrm>
        </p:grpSpPr>
        <p:sp>
          <p:nvSpPr>
            <p:cNvPr id="5" name="Rectangle 4">
              <a:extLst>
                <a:ext uri="{FF2B5EF4-FFF2-40B4-BE49-F238E27FC236}">
                  <a16:creationId xmlns:a16="http://schemas.microsoft.com/office/drawing/2014/main" id="{0B99FEB0-1738-DE4D-95C4-7FE7B8BB33F6}"/>
                </a:ext>
              </a:extLst>
            </p:cNvPr>
            <p:cNvSpPr/>
            <p:nvPr/>
          </p:nvSpPr>
          <p:spPr>
            <a:xfrm>
              <a:off x="5969000" y="2638832"/>
              <a:ext cx="3397287" cy="3414400"/>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Memory Controller</a:t>
              </a:r>
            </a:p>
          </p:txBody>
        </p:sp>
        <p:sp>
          <p:nvSpPr>
            <p:cNvPr id="6" name="Rectangle 5">
              <a:extLst>
                <a:ext uri="{FF2B5EF4-FFF2-40B4-BE49-F238E27FC236}">
                  <a16:creationId xmlns:a16="http://schemas.microsoft.com/office/drawing/2014/main" id="{EB11520C-8156-A441-AD1C-8985EE33D153}"/>
                </a:ext>
              </a:extLst>
            </p:cNvPr>
            <p:cNvSpPr/>
            <p:nvPr/>
          </p:nvSpPr>
          <p:spPr>
            <a:xfrm>
              <a:off x="6169062" y="4874317"/>
              <a:ext cx="2768600" cy="4527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MemBackendConvertor</a:t>
              </a:r>
              <a:endParaRPr lang="en-US" dirty="0"/>
            </a:p>
          </p:txBody>
        </p:sp>
        <p:sp>
          <p:nvSpPr>
            <p:cNvPr id="7" name="Rectangle 6">
              <a:extLst>
                <a:ext uri="{FF2B5EF4-FFF2-40B4-BE49-F238E27FC236}">
                  <a16:creationId xmlns:a16="http://schemas.microsoft.com/office/drawing/2014/main" id="{B4BE9F3B-4487-4A46-9031-AC2A806A1D00}"/>
                </a:ext>
              </a:extLst>
            </p:cNvPr>
            <p:cNvSpPr/>
            <p:nvPr/>
          </p:nvSpPr>
          <p:spPr>
            <a:xfrm>
              <a:off x="6169062" y="5555702"/>
              <a:ext cx="2768600" cy="4721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Backend</a:t>
              </a:r>
            </a:p>
          </p:txBody>
        </p:sp>
        <p:sp>
          <p:nvSpPr>
            <p:cNvPr id="11" name="Oval 10">
              <a:extLst>
                <a:ext uri="{FF2B5EF4-FFF2-40B4-BE49-F238E27FC236}">
                  <a16:creationId xmlns:a16="http://schemas.microsoft.com/office/drawing/2014/main" id="{2A035D46-3D5E-0744-95CE-5FDEB1759C43}"/>
                </a:ext>
              </a:extLst>
            </p:cNvPr>
            <p:cNvSpPr/>
            <p:nvPr/>
          </p:nvSpPr>
          <p:spPr>
            <a:xfrm>
              <a:off x="7443634" y="5944581"/>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1681203B-D13E-774D-9C09-890A3B772C75}"/>
                </a:ext>
              </a:extLst>
            </p:cNvPr>
            <p:cNvSpPr/>
            <p:nvPr/>
          </p:nvSpPr>
          <p:spPr>
            <a:xfrm>
              <a:off x="8283897" y="3173467"/>
              <a:ext cx="1003336" cy="7366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Backing store</a:t>
              </a:r>
            </a:p>
          </p:txBody>
        </p:sp>
        <p:sp>
          <p:nvSpPr>
            <p:cNvPr id="13" name="Rectangle 12">
              <a:extLst>
                <a:ext uri="{FF2B5EF4-FFF2-40B4-BE49-F238E27FC236}">
                  <a16:creationId xmlns:a16="http://schemas.microsoft.com/office/drawing/2014/main" id="{0102FA2C-57FB-3044-8E8E-823F57611F41}"/>
                </a:ext>
              </a:extLst>
            </p:cNvPr>
            <p:cNvSpPr/>
            <p:nvPr/>
          </p:nvSpPr>
          <p:spPr>
            <a:xfrm>
              <a:off x="6444577" y="3606078"/>
              <a:ext cx="1221289" cy="91440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Custom command handler</a:t>
              </a:r>
            </a:p>
          </p:txBody>
        </p:sp>
        <p:cxnSp>
          <p:nvCxnSpPr>
            <p:cNvPr id="15" name="Straight Connector 14">
              <a:extLst>
                <a:ext uri="{FF2B5EF4-FFF2-40B4-BE49-F238E27FC236}">
                  <a16:creationId xmlns:a16="http://schemas.microsoft.com/office/drawing/2014/main" id="{9F603FC6-7C75-DC46-9CC4-9908C1D7355B}"/>
                </a:ext>
              </a:extLst>
            </p:cNvPr>
            <p:cNvCxnSpPr>
              <a:cxnSpLocks/>
            </p:cNvCxnSpPr>
            <p:nvPr/>
          </p:nvCxnSpPr>
          <p:spPr>
            <a:xfrm>
              <a:off x="5651499" y="3427468"/>
              <a:ext cx="2374903" cy="74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47D289-A2EB-5C48-B465-4D4F378B4C5F}"/>
                </a:ext>
              </a:extLst>
            </p:cNvPr>
            <p:cNvCxnSpPr>
              <a:cxnSpLocks/>
              <a:endCxn id="13" idx="0"/>
            </p:cNvCxnSpPr>
            <p:nvPr/>
          </p:nvCxnSpPr>
          <p:spPr>
            <a:xfrm>
              <a:off x="7055221" y="3427468"/>
              <a:ext cx="0" cy="178611"/>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EBE4A92-7FD9-DF43-9F08-F66CA83F9B26}"/>
                </a:ext>
              </a:extLst>
            </p:cNvPr>
            <p:cNvCxnSpPr>
              <a:cxnSpLocks/>
              <a:stCxn id="13" idx="2"/>
            </p:cNvCxnSpPr>
            <p:nvPr/>
          </p:nvCxnSpPr>
          <p:spPr>
            <a:xfrm>
              <a:off x="7055221" y="4520479"/>
              <a:ext cx="0" cy="353839"/>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08E18A-500C-2F4D-B663-8172E31C0A7B}"/>
                </a:ext>
              </a:extLst>
            </p:cNvPr>
            <p:cNvCxnSpPr>
              <a:cxnSpLocks/>
            </p:cNvCxnSpPr>
            <p:nvPr/>
          </p:nvCxnSpPr>
          <p:spPr>
            <a:xfrm flipH="1">
              <a:off x="8026401" y="3427467"/>
              <a:ext cx="370" cy="14468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DB07D-1440-3C4A-BBC8-5F328EC38195}"/>
                </a:ext>
              </a:extLst>
            </p:cNvPr>
            <p:cNvCxnSpPr>
              <a:cxnSpLocks/>
            </p:cNvCxnSpPr>
            <p:nvPr/>
          </p:nvCxnSpPr>
          <p:spPr>
            <a:xfrm>
              <a:off x="7537487" y="6461532"/>
              <a:ext cx="488914" cy="0"/>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4B3DEBD-D98F-DA47-A5A5-E13AD88258B7}"/>
                </a:ext>
              </a:extLst>
            </p:cNvPr>
            <p:cNvCxnSpPr>
              <a:cxnSpLocks/>
              <a:stCxn id="6" idx="2"/>
            </p:cNvCxnSpPr>
            <p:nvPr/>
          </p:nvCxnSpPr>
          <p:spPr>
            <a:xfrm>
              <a:off x="7553362" y="5327054"/>
              <a:ext cx="0" cy="228649"/>
            </a:xfrm>
            <a:prstGeom prst="line">
              <a:avLst/>
            </a:prstGeom>
            <a:ln w="381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66BAF51-3445-CF4B-BA55-21BC73A11329}"/>
                </a:ext>
              </a:extLst>
            </p:cNvPr>
            <p:cNvCxnSpPr>
              <a:cxnSpLocks/>
              <a:stCxn id="11" idx="4"/>
            </p:cNvCxnSpPr>
            <p:nvPr/>
          </p:nvCxnSpPr>
          <p:spPr>
            <a:xfrm>
              <a:off x="7553362" y="6160482"/>
              <a:ext cx="0" cy="3010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77BE8C-9D4C-5B4F-9703-1E140AFFCBD8}"/>
                </a:ext>
              </a:extLst>
            </p:cNvPr>
            <p:cNvSpPr txBox="1"/>
            <p:nvPr/>
          </p:nvSpPr>
          <p:spPr>
            <a:xfrm>
              <a:off x="8042277" y="6148960"/>
              <a:ext cx="2536503" cy="523220"/>
            </a:xfrm>
            <a:prstGeom prst="rect">
              <a:avLst/>
            </a:prstGeom>
            <a:noFill/>
          </p:spPr>
          <p:txBody>
            <a:bodyPr wrap="square" rtlCol="0">
              <a:spAutoFit/>
            </a:bodyPr>
            <a:lstStyle/>
            <a:p>
              <a:r>
                <a:rPr lang="en-US" sz="1400" dirty="0"/>
                <a:t>To memory component (optional)</a:t>
              </a:r>
            </a:p>
          </p:txBody>
        </p:sp>
        <p:sp>
          <p:nvSpPr>
            <p:cNvPr id="9" name="Oval 8">
              <a:extLst>
                <a:ext uri="{FF2B5EF4-FFF2-40B4-BE49-F238E27FC236}">
                  <a16:creationId xmlns:a16="http://schemas.microsoft.com/office/drawing/2014/main" id="{48555FC8-2AF7-CF48-857E-2DF698A6A8CC}"/>
                </a:ext>
              </a:extLst>
            </p:cNvPr>
            <p:cNvSpPr/>
            <p:nvPr/>
          </p:nvSpPr>
          <p:spPr>
            <a:xfrm>
              <a:off x="5848387" y="3326958"/>
              <a:ext cx="219456"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Snip and Round Single Corner Rectangle 21">
            <a:extLst>
              <a:ext uri="{FF2B5EF4-FFF2-40B4-BE49-F238E27FC236}">
                <a16:creationId xmlns:a16="http://schemas.microsoft.com/office/drawing/2014/main" id="{094CB033-2A1A-484E-B8B6-A9425B2F81EB}"/>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23" name="Snip and Round Single Corner Rectangle 22">
            <a:extLst>
              <a:ext uri="{FF2B5EF4-FFF2-40B4-BE49-F238E27FC236}">
                <a16:creationId xmlns:a16="http://schemas.microsoft.com/office/drawing/2014/main" id="{983A6475-8B96-BD40-8E5F-4BFBEDD34D1B}"/>
              </a:ext>
            </a:extLst>
          </p:cNvPr>
          <p:cNvSpPr/>
          <p:nvPr/>
        </p:nvSpPr>
        <p:spPr>
          <a:xfrm>
            <a:off x="2031095" y="6270171"/>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Memory</a:t>
            </a:r>
          </a:p>
        </p:txBody>
      </p:sp>
      <p:sp>
        <p:nvSpPr>
          <p:cNvPr id="29" name="Snip and Round Single Corner Rectangle 28">
            <a:extLst>
              <a:ext uri="{FF2B5EF4-FFF2-40B4-BE49-F238E27FC236}">
                <a16:creationId xmlns:a16="http://schemas.microsoft.com/office/drawing/2014/main" id="{6E8CE774-7D63-2648-8888-1F677384658A}"/>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
        <p:nvSpPr>
          <p:cNvPr id="30" name="Snip and Round Single Corner Rectangle 29">
            <a:extLst>
              <a:ext uri="{FF2B5EF4-FFF2-40B4-BE49-F238E27FC236}">
                <a16:creationId xmlns:a16="http://schemas.microsoft.com/office/drawing/2014/main" id="{B3AA50A8-0F6E-E24A-A0E1-109CDD56F896}"/>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31" name="Snip and Round Single Corner Rectangle 30">
            <a:extLst>
              <a:ext uri="{FF2B5EF4-FFF2-40B4-BE49-F238E27FC236}">
                <a16:creationId xmlns:a16="http://schemas.microsoft.com/office/drawing/2014/main" id="{400260C3-1F0C-B34F-9D05-F19828A926EB}"/>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Tree>
    <p:extLst>
      <p:ext uri="{BB962C8B-B14F-4D97-AF65-F5344CB8AC3E}">
        <p14:creationId xmlns:p14="http://schemas.microsoft.com/office/powerpoint/2010/main" val="347539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E2BA-B2EE-CE4E-83C1-A367D39BBDBF}"/>
              </a:ext>
            </a:extLst>
          </p:cNvPr>
          <p:cNvSpPr>
            <a:spLocks noGrp="1"/>
          </p:cNvSpPr>
          <p:nvPr>
            <p:ph type="title"/>
          </p:nvPr>
        </p:nvSpPr>
        <p:spPr/>
        <p:txBody>
          <a:bodyPr/>
          <a:lstStyle/>
          <a:p>
            <a:r>
              <a:rPr lang="en-US" b="1" dirty="0">
                <a:solidFill>
                  <a:schemeClr val="accent4"/>
                </a:solidFill>
              </a:rPr>
              <a:t>MemHierarchy:</a:t>
            </a:r>
            <a:r>
              <a:rPr lang="en-US" dirty="0">
                <a:solidFill>
                  <a:schemeClr val="tx1"/>
                </a:solidFill>
              </a:rPr>
              <a:t> SST 8.0 </a:t>
            </a:r>
            <a:r>
              <a:rPr lang="en-US" dirty="0"/>
              <a:t>backends</a:t>
            </a:r>
          </a:p>
        </p:txBody>
      </p:sp>
      <p:sp>
        <p:nvSpPr>
          <p:cNvPr id="3" name="Slide Number Placeholder 2">
            <a:extLst>
              <a:ext uri="{FF2B5EF4-FFF2-40B4-BE49-F238E27FC236}">
                <a16:creationId xmlns:a16="http://schemas.microsoft.com/office/drawing/2014/main" id="{81514CDF-B532-4540-87CB-B098643FDBCF}"/>
              </a:ext>
            </a:extLst>
          </p:cNvPr>
          <p:cNvSpPr>
            <a:spLocks noGrp="1"/>
          </p:cNvSpPr>
          <p:nvPr>
            <p:ph type="sldNum" sz="quarter" idx="4"/>
          </p:nvPr>
        </p:nvSpPr>
        <p:spPr/>
        <p:txBody>
          <a:bodyPr/>
          <a:lstStyle/>
          <a:p>
            <a:fld id="{4FAB73BC-B049-4115-A692-8D63A059BFB8}" type="slidenum">
              <a:rPr lang="en-US" smtClean="0"/>
              <a:pPr/>
              <a:t>47</a:t>
            </a:fld>
            <a:endParaRPr lang="en-US" dirty="0"/>
          </a:p>
        </p:txBody>
      </p:sp>
      <p:sp>
        <p:nvSpPr>
          <p:cNvPr id="4" name="Text Placeholder 3">
            <a:extLst>
              <a:ext uri="{FF2B5EF4-FFF2-40B4-BE49-F238E27FC236}">
                <a16:creationId xmlns:a16="http://schemas.microsoft.com/office/drawing/2014/main" id="{63B96DDA-D044-E84A-AEF9-AAFED5C3AE41}"/>
              </a:ext>
            </a:extLst>
          </p:cNvPr>
          <p:cNvSpPr>
            <a:spLocks noGrp="1"/>
          </p:cNvSpPr>
          <p:nvPr>
            <p:ph idx="1"/>
          </p:nvPr>
        </p:nvSpPr>
        <p:spPr>
          <a:xfrm>
            <a:off x="720648" y="1429232"/>
            <a:ext cx="10785552" cy="3079268"/>
          </a:xfrm>
        </p:spPr>
        <p:txBody>
          <a:bodyPr numCol="2">
            <a:normAutofit/>
          </a:bodyPr>
          <a:lstStyle/>
          <a:p>
            <a:r>
              <a:rPr lang="en-US" dirty="0"/>
              <a:t>Memory (</a:t>
            </a:r>
            <a:r>
              <a:rPr lang="en-US" dirty="0">
                <a:solidFill>
                  <a:schemeClr val="accent2"/>
                </a:solidFill>
              </a:rPr>
              <a:t>external</a:t>
            </a:r>
            <a:r>
              <a:rPr lang="en-US" dirty="0"/>
              <a:t>)</a:t>
            </a:r>
          </a:p>
          <a:p>
            <a:pPr lvl="1"/>
            <a:r>
              <a:rPr lang="en-US" dirty="0" err="1"/>
              <a:t>CramSim</a:t>
            </a:r>
            <a:r>
              <a:rPr lang="en-US" dirty="0"/>
              <a:t> (DDR, HBM)</a:t>
            </a:r>
          </a:p>
          <a:p>
            <a:pPr lvl="1"/>
            <a:r>
              <a:rPr lang="en-US" dirty="0">
                <a:solidFill>
                  <a:schemeClr val="accent2"/>
                </a:solidFill>
              </a:rPr>
              <a:t>DRAMSim2</a:t>
            </a:r>
            <a:r>
              <a:rPr lang="en-US" dirty="0"/>
              <a:t> (DDR)</a:t>
            </a:r>
          </a:p>
          <a:p>
            <a:pPr lvl="2"/>
            <a:r>
              <a:rPr lang="en-US" dirty="0" err="1"/>
              <a:t>PagedMulti</a:t>
            </a:r>
            <a:r>
              <a:rPr lang="en-US" dirty="0"/>
              <a:t> – 2-level memory variant</a:t>
            </a:r>
          </a:p>
          <a:p>
            <a:pPr lvl="1"/>
            <a:r>
              <a:rPr lang="en-US" dirty="0" err="1">
                <a:solidFill>
                  <a:schemeClr val="accent2"/>
                </a:solidFill>
              </a:rPr>
              <a:t>FlashDIMMSim</a:t>
            </a:r>
            <a:r>
              <a:rPr lang="en-US" dirty="0"/>
              <a:t> (FLASH)</a:t>
            </a:r>
          </a:p>
          <a:p>
            <a:pPr lvl="1"/>
            <a:r>
              <a:rPr lang="en-US" dirty="0" err="1">
                <a:solidFill>
                  <a:schemeClr val="accent2"/>
                </a:solidFill>
              </a:rPr>
              <a:t>HMCSim</a:t>
            </a:r>
            <a:r>
              <a:rPr lang="en-US" dirty="0">
                <a:solidFill>
                  <a:schemeClr val="accent2"/>
                </a:solidFill>
              </a:rPr>
              <a:t>/</a:t>
            </a:r>
            <a:r>
              <a:rPr lang="en-US" dirty="0" err="1">
                <a:solidFill>
                  <a:schemeClr val="accent2"/>
                </a:solidFill>
              </a:rPr>
              <a:t>GoblinHMC</a:t>
            </a:r>
            <a:r>
              <a:rPr lang="en-US" dirty="0">
                <a:solidFill>
                  <a:schemeClr val="accent2"/>
                </a:solidFill>
              </a:rPr>
              <a:t> </a:t>
            </a:r>
            <a:r>
              <a:rPr lang="en-US" dirty="0"/>
              <a:t> (HMC)</a:t>
            </a:r>
          </a:p>
          <a:p>
            <a:pPr lvl="1"/>
            <a:r>
              <a:rPr lang="en-US" dirty="0">
                <a:solidFill>
                  <a:schemeClr val="accent2"/>
                </a:solidFill>
              </a:rPr>
              <a:t>HBMDRAMSim2</a:t>
            </a:r>
            <a:r>
              <a:rPr lang="en-US" dirty="0"/>
              <a:t> (HBM)</a:t>
            </a:r>
          </a:p>
          <a:p>
            <a:pPr lvl="2"/>
            <a:r>
              <a:rPr lang="en-US" dirty="0" err="1"/>
              <a:t>HBMPagedMulti</a:t>
            </a:r>
            <a:r>
              <a:rPr lang="en-US" dirty="0"/>
              <a:t> – 2-level memory variant</a:t>
            </a:r>
          </a:p>
          <a:p>
            <a:pPr lvl="1"/>
            <a:r>
              <a:rPr lang="en-US" dirty="0"/>
              <a:t>Messier (NVRAM)</a:t>
            </a:r>
          </a:p>
          <a:p>
            <a:pPr lvl="1"/>
            <a:r>
              <a:rPr lang="en-US" dirty="0" err="1">
                <a:solidFill>
                  <a:schemeClr val="accent2"/>
                </a:solidFill>
              </a:rPr>
              <a:t>Ramulator</a:t>
            </a:r>
            <a:r>
              <a:rPr lang="en-US" dirty="0"/>
              <a:t> (DDR, HBM, HMC)</a:t>
            </a:r>
          </a:p>
          <a:p>
            <a:pPr lvl="1"/>
            <a:r>
              <a:rPr lang="en-US" dirty="0" err="1"/>
              <a:t>SimpleDRAM</a:t>
            </a:r>
            <a:r>
              <a:rPr lang="en-US" dirty="0"/>
              <a:t> (DDR)</a:t>
            </a:r>
          </a:p>
          <a:p>
            <a:pPr lvl="1"/>
            <a:r>
              <a:rPr lang="en-US" dirty="0" err="1"/>
              <a:t>SimpleMem</a:t>
            </a:r>
            <a:r>
              <a:rPr lang="en-US" dirty="0"/>
              <a:t> (constant latency)</a:t>
            </a:r>
          </a:p>
          <a:p>
            <a:pPr lvl="1"/>
            <a:r>
              <a:rPr lang="en-US" dirty="0" err="1"/>
              <a:t>TimingDRAM</a:t>
            </a:r>
            <a:r>
              <a:rPr lang="en-US" dirty="0"/>
              <a:t> (DDR)</a:t>
            </a:r>
          </a:p>
          <a:p>
            <a:pPr lvl="1"/>
            <a:r>
              <a:rPr lang="en-US" dirty="0" err="1"/>
              <a:t>VaultSimC</a:t>
            </a:r>
            <a:r>
              <a:rPr lang="en-US" dirty="0"/>
              <a:t> (HMC-like)</a:t>
            </a:r>
          </a:p>
          <a:p>
            <a:pPr lvl="1"/>
            <a:endParaRPr lang="en-US" dirty="0"/>
          </a:p>
        </p:txBody>
      </p:sp>
      <p:sp>
        <p:nvSpPr>
          <p:cNvPr id="5" name="Text Placeholder 3">
            <a:extLst>
              <a:ext uri="{FF2B5EF4-FFF2-40B4-BE49-F238E27FC236}">
                <a16:creationId xmlns:a16="http://schemas.microsoft.com/office/drawing/2014/main" id="{DF34DD8B-A56C-1F49-BDAD-F479CE9D8B9B}"/>
              </a:ext>
            </a:extLst>
          </p:cNvPr>
          <p:cNvSpPr txBox="1">
            <a:spLocks/>
          </p:cNvSpPr>
          <p:nvPr/>
        </p:nvSpPr>
        <p:spPr>
          <a:xfrm>
            <a:off x="720648" y="4546600"/>
            <a:ext cx="10785552" cy="1701800"/>
          </a:xfrm>
          <a:prstGeom prst="rect">
            <a:avLst/>
          </a:prstGeom>
        </p:spPr>
        <p:txBody>
          <a:bodyPr vert="horz" lIns="0" tIns="45720" rIns="0" bIns="45720" rtlCol="0">
            <a:normAutofit/>
          </a:bodyPr>
          <a:lstStyle>
            <a:lvl1pPr marL="91436" indent="-182880" algn="l" defTabSz="914354" rtl="0" eaLnBrk="1" latinLnBrk="0" hangingPunct="1">
              <a:lnSpc>
                <a:spcPct val="90000"/>
              </a:lnSpc>
              <a:spcBef>
                <a:spcPts val="1200"/>
              </a:spcBef>
              <a:spcAft>
                <a:spcPts val="200"/>
              </a:spcAft>
              <a:buClr>
                <a:srgbClr val="00B0F0"/>
              </a:buClr>
              <a:buSzPct val="100000"/>
              <a:buFont typeface="System Font Regular"/>
              <a:buChar char="◦"/>
              <a:defRPr sz="24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22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20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600" kern="1200">
                <a:solidFill>
                  <a:schemeClr val="tx1"/>
                </a:solidFill>
                <a:latin typeface="Gill Sans MT" panose="020B0502020104020203" pitchFamily="34" charset="77"/>
                <a:ea typeface="Gill Sans MT" panose="020B0502020104020203" pitchFamily="34" charset="77"/>
                <a:cs typeface="Gill Sans MT" panose="020B0502020104020203" pitchFamily="34" charset="77"/>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Plus a few that can be used with other backends to reorder requests, add latency, etc.</a:t>
            </a:r>
          </a:p>
        </p:txBody>
      </p:sp>
      <p:sp>
        <p:nvSpPr>
          <p:cNvPr id="6" name="Snip and Round Single Corner Rectangle 5">
            <a:extLst>
              <a:ext uri="{FF2B5EF4-FFF2-40B4-BE49-F238E27FC236}">
                <a16:creationId xmlns:a16="http://schemas.microsoft.com/office/drawing/2014/main" id="{6042E1D1-8E27-7744-A0A7-501ABF462DC6}"/>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9BF3C51C-CBB7-7840-A04D-9D93D764618B}"/>
              </a:ext>
            </a:extLst>
          </p:cNvPr>
          <p:cNvSpPr/>
          <p:nvPr/>
        </p:nvSpPr>
        <p:spPr>
          <a:xfrm>
            <a:off x="2031095" y="6270171"/>
            <a:ext cx="1311352"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Memory</a:t>
            </a:r>
          </a:p>
        </p:txBody>
      </p:sp>
      <p:sp>
        <p:nvSpPr>
          <p:cNvPr id="8" name="Snip and Round Single Corner Rectangle 7">
            <a:extLst>
              <a:ext uri="{FF2B5EF4-FFF2-40B4-BE49-F238E27FC236}">
                <a16:creationId xmlns:a16="http://schemas.microsoft.com/office/drawing/2014/main" id="{A07A8CFB-FF71-B648-BF95-0F3EA38D6E04}"/>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9" name="Snip and Round Single Corner Rectangle 8">
            <a:extLst>
              <a:ext uri="{FF2B5EF4-FFF2-40B4-BE49-F238E27FC236}">
                <a16:creationId xmlns:a16="http://schemas.microsoft.com/office/drawing/2014/main" id="{38657E6B-E5BC-0745-BFB9-E132B29131B8}"/>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
        <p:nvSpPr>
          <p:cNvPr id="10" name="Snip and Round Single Corner Rectangle 9">
            <a:extLst>
              <a:ext uri="{FF2B5EF4-FFF2-40B4-BE49-F238E27FC236}">
                <a16:creationId xmlns:a16="http://schemas.microsoft.com/office/drawing/2014/main" id="{C51C76F1-C250-8242-94FC-77558F328F39}"/>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285664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Merlin: </a:t>
            </a:r>
            <a:r>
              <a:rPr lang="en-US" dirty="0"/>
              <a:t>Network simulator</a:t>
            </a:r>
          </a:p>
        </p:txBody>
      </p:sp>
      <p:sp>
        <p:nvSpPr>
          <p:cNvPr id="6" name="Slide Number Placeholder 5"/>
          <p:cNvSpPr>
            <a:spLocks noGrp="1"/>
          </p:cNvSpPr>
          <p:nvPr>
            <p:ph type="sldNum" sz="quarter" idx="4"/>
          </p:nvPr>
        </p:nvSpPr>
        <p:spPr/>
        <p:txBody>
          <a:bodyPr/>
          <a:lstStyle/>
          <a:p>
            <a:fld id="{A5E55A7B-7854-E145-92D9-B491DF4BAE2D}" type="slidenum">
              <a:rPr lang="en-US" smtClean="0"/>
              <a:pPr/>
              <a:t>48</a:t>
            </a:fld>
            <a:endParaRPr lang="en-US"/>
          </a:p>
        </p:txBody>
      </p:sp>
      <p:sp>
        <p:nvSpPr>
          <p:cNvPr id="3" name="Content Placeholder 2"/>
          <p:cNvSpPr>
            <a:spLocks noGrp="1"/>
          </p:cNvSpPr>
          <p:nvPr>
            <p:ph idx="1"/>
          </p:nvPr>
        </p:nvSpPr>
        <p:spPr/>
        <p:txBody>
          <a:bodyPr>
            <a:normAutofit lnSpcReduction="10000"/>
          </a:bodyPr>
          <a:lstStyle/>
          <a:p>
            <a:r>
              <a:rPr lang="en-US" dirty="0"/>
              <a:t>Low-level, flexible networking components that can be used to simulate high-speed networks (machine level) or on-chip networks</a:t>
            </a:r>
          </a:p>
          <a:p>
            <a:endParaRPr lang="en-US" sz="1200" dirty="0"/>
          </a:p>
          <a:p>
            <a:r>
              <a:rPr lang="en-US" dirty="0"/>
              <a:t>Capabilities</a:t>
            </a:r>
          </a:p>
          <a:p>
            <a:pPr lvl="1"/>
            <a:r>
              <a:rPr lang="en-US" dirty="0"/>
              <a:t>High radix router model (</a:t>
            </a:r>
            <a:r>
              <a:rPr lang="en-US" dirty="0" err="1"/>
              <a:t>hr_router</a:t>
            </a:r>
            <a:r>
              <a:rPr lang="en-US" dirty="0"/>
              <a:t>)</a:t>
            </a:r>
          </a:p>
          <a:p>
            <a:pPr lvl="1"/>
            <a:r>
              <a:rPr lang="en-US" dirty="0"/>
              <a:t>Topologies – mesh, n-dim tori, fat-tree, dragonfly</a:t>
            </a:r>
          </a:p>
          <a:p>
            <a:pPr lvl="1"/>
            <a:endParaRPr lang="en-US" sz="1200" dirty="0"/>
          </a:p>
          <a:p>
            <a:r>
              <a:rPr lang="en-US" dirty="0"/>
              <a:t>Many ways to drive a network</a:t>
            </a:r>
          </a:p>
          <a:p>
            <a:pPr lvl="1"/>
            <a:r>
              <a:rPr lang="en-US" dirty="0"/>
              <a:t>Simple traffic generation models</a:t>
            </a:r>
          </a:p>
          <a:p>
            <a:pPr lvl="2"/>
            <a:r>
              <a:rPr lang="en-US" dirty="0"/>
              <a:t>Nearest neighbor, uniform, uniform w/ hotspot, normal, binomial</a:t>
            </a:r>
          </a:p>
          <a:p>
            <a:pPr lvl="1"/>
            <a:r>
              <a:rPr lang="en-US" i="1" dirty="0" err="1"/>
              <a:t>MemHierarchy</a:t>
            </a:r>
            <a:endParaRPr lang="en-US" i="1" dirty="0"/>
          </a:p>
          <a:p>
            <a:pPr lvl="1"/>
            <a:r>
              <a:rPr lang="en-US" dirty="0"/>
              <a:t>Lightweight network endpoint models (</a:t>
            </a:r>
            <a:r>
              <a:rPr lang="en-US" i="1" dirty="0"/>
              <a:t>Ember</a:t>
            </a:r>
            <a:r>
              <a:rPr lang="en-US" dirty="0"/>
              <a:t> – coming up next)</a:t>
            </a:r>
          </a:p>
          <a:p>
            <a:pPr lvl="1"/>
            <a:r>
              <a:rPr lang="en-US" dirty="0"/>
              <a:t>Or, make your own</a:t>
            </a:r>
          </a:p>
        </p:txBody>
      </p:sp>
      <p:sp>
        <p:nvSpPr>
          <p:cNvPr id="5" name="Snip and Round Single Corner Rectangle 4">
            <a:extLst>
              <a:ext uri="{FF2B5EF4-FFF2-40B4-BE49-F238E27FC236}">
                <a16:creationId xmlns:a16="http://schemas.microsoft.com/office/drawing/2014/main" id="{0FBED7E0-7752-594B-85F9-721A38056DDA}"/>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BCF4DA29-C74A-E048-B18B-E9EA68D56761}"/>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8" name="Snip and Round Single Corner Rectangle 7">
            <a:extLst>
              <a:ext uri="{FF2B5EF4-FFF2-40B4-BE49-F238E27FC236}">
                <a16:creationId xmlns:a16="http://schemas.microsoft.com/office/drawing/2014/main" id="{CB04D4B6-D0D3-A74C-8138-3ECEDC5F11C5}"/>
              </a:ext>
            </a:extLst>
          </p:cNvPr>
          <p:cNvSpPr/>
          <p:nvPr/>
        </p:nvSpPr>
        <p:spPr>
          <a:xfrm>
            <a:off x="3342446" y="6270171"/>
            <a:ext cx="1860363"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a:t>
            </a:r>
            <a:r>
              <a:rPr lang="en-US" dirty="0" err="1">
                <a:solidFill>
                  <a:schemeClr val="tx1"/>
                </a:solidFill>
              </a:rPr>
              <a:t>NoC</a:t>
            </a:r>
            <a:endParaRPr lang="en-US" dirty="0">
              <a:solidFill>
                <a:schemeClr val="tx1"/>
              </a:solidFill>
            </a:endParaRPr>
          </a:p>
        </p:txBody>
      </p:sp>
      <p:sp>
        <p:nvSpPr>
          <p:cNvPr id="9" name="Snip and Round Single Corner Rectangle 8">
            <a:extLst>
              <a:ext uri="{FF2B5EF4-FFF2-40B4-BE49-F238E27FC236}">
                <a16:creationId xmlns:a16="http://schemas.microsoft.com/office/drawing/2014/main" id="{77946CA3-2E24-024A-ADA3-9D4E08889652}"/>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
        <p:nvSpPr>
          <p:cNvPr id="10" name="Snip and Round Single Corner Rectangle 9">
            <a:extLst>
              <a:ext uri="{FF2B5EF4-FFF2-40B4-BE49-F238E27FC236}">
                <a16:creationId xmlns:a16="http://schemas.microsoft.com/office/drawing/2014/main" id="{9B9C748E-15FC-394A-A1F0-51E4B125B9C1}"/>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287124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Merlin</a:t>
            </a:r>
            <a:r>
              <a:rPr lang="en-US" dirty="0"/>
              <a:t> Organization</a:t>
            </a:r>
          </a:p>
        </p:txBody>
      </p:sp>
      <p:sp>
        <p:nvSpPr>
          <p:cNvPr id="5" name="Slide Number Placeholder 4"/>
          <p:cNvSpPr>
            <a:spLocks noGrp="1"/>
          </p:cNvSpPr>
          <p:nvPr>
            <p:ph type="sldNum" sz="quarter" idx="4"/>
          </p:nvPr>
        </p:nvSpPr>
        <p:spPr/>
        <p:txBody>
          <a:bodyPr/>
          <a:lstStyle/>
          <a:p>
            <a:fld id="{A5E55A7B-7854-E145-92D9-B491DF4BAE2D}" type="slidenum">
              <a:rPr lang="en-US" smtClean="0"/>
              <a:pPr/>
              <a:t>49</a:t>
            </a:fld>
            <a:endParaRPr lang="en-US" dirty="0"/>
          </a:p>
        </p:txBody>
      </p:sp>
      <p:sp>
        <p:nvSpPr>
          <p:cNvPr id="90" name="Rectangle 89"/>
          <p:cNvSpPr/>
          <p:nvPr/>
        </p:nvSpPr>
        <p:spPr>
          <a:xfrm>
            <a:off x="5740401" y="1117601"/>
            <a:ext cx="4254500" cy="4305300"/>
          </a:xfrm>
          <a:prstGeom prst="rect">
            <a:avLst/>
          </a:prstGeom>
          <a:no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defTabSz="914377">
              <a:defRPr/>
            </a:pPr>
            <a:endParaRPr lang="en-US" kern="0">
              <a:solidFill>
                <a:srgbClr val="FFFFFF"/>
              </a:solidFill>
              <a:latin typeface="Arial"/>
            </a:endParaRPr>
          </a:p>
        </p:txBody>
      </p:sp>
      <p:sp>
        <p:nvSpPr>
          <p:cNvPr id="91" name="Rectangle 90"/>
          <p:cNvSpPr/>
          <p:nvPr/>
        </p:nvSpPr>
        <p:spPr>
          <a:xfrm>
            <a:off x="5480051" y="17653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2" name="Rectangle 91"/>
          <p:cNvSpPr/>
          <p:nvPr/>
        </p:nvSpPr>
        <p:spPr>
          <a:xfrm>
            <a:off x="5480051" y="25527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3" name="Rectangle 92"/>
          <p:cNvSpPr/>
          <p:nvPr/>
        </p:nvSpPr>
        <p:spPr>
          <a:xfrm>
            <a:off x="5480051" y="33528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4" name="Rectangle 93"/>
          <p:cNvSpPr/>
          <p:nvPr/>
        </p:nvSpPr>
        <p:spPr>
          <a:xfrm>
            <a:off x="5480051" y="41656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5" name="Rectangle 94"/>
          <p:cNvSpPr/>
          <p:nvPr/>
        </p:nvSpPr>
        <p:spPr>
          <a:xfrm>
            <a:off x="9734551" y="17653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6" name="Rectangle 95"/>
          <p:cNvSpPr/>
          <p:nvPr/>
        </p:nvSpPr>
        <p:spPr>
          <a:xfrm>
            <a:off x="9734551" y="25527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7" name="Rectangle 96"/>
          <p:cNvSpPr/>
          <p:nvPr/>
        </p:nvSpPr>
        <p:spPr>
          <a:xfrm>
            <a:off x="9734551" y="33528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8" name="Rectangle 97"/>
          <p:cNvSpPr/>
          <p:nvPr/>
        </p:nvSpPr>
        <p:spPr>
          <a:xfrm>
            <a:off x="9734551" y="41656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PC</a:t>
            </a:r>
          </a:p>
        </p:txBody>
      </p:sp>
      <p:sp>
        <p:nvSpPr>
          <p:cNvPr id="99" name="Rectangle 98"/>
          <p:cNvSpPr/>
          <p:nvPr/>
        </p:nvSpPr>
        <p:spPr>
          <a:xfrm>
            <a:off x="5899149" y="4787901"/>
            <a:ext cx="3956051" cy="546100"/>
          </a:xfrm>
          <a:prstGeom prst="rect">
            <a:avLst/>
          </a:prstGeom>
          <a:solidFill>
            <a:srgbClr val="000090"/>
          </a:soli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Topology</a:t>
            </a:r>
          </a:p>
        </p:txBody>
      </p:sp>
      <p:sp>
        <p:nvSpPr>
          <p:cNvPr id="100" name="Rounded Rectangle 99"/>
          <p:cNvSpPr/>
          <p:nvPr/>
        </p:nvSpPr>
        <p:spPr>
          <a:xfrm>
            <a:off x="7442201" y="1765301"/>
            <a:ext cx="825500" cy="2832100"/>
          </a:xfrm>
          <a:prstGeom prst="roundRect">
            <a:avLst/>
          </a:prstGeom>
          <a:solidFill>
            <a:srgbClr val="800000"/>
          </a:solidFill>
          <a:ln w="9525" cap="flat" cmpd="sng" algn="ctr">
            <a:solidFill>
              <a:srgbClr val="333399">
                <a:shade val="95000"/>
                <a:satMod val="105000"/>
              </a:srgbClr>
            </a:solidFill>
            <a:prstDash val="solid"/>
          </a:ln>
          <a:effectLst>
            <a:outerShdw blurRad="40000" dist="23000" dir="5400000" rotWithShape="0">
              <a:srgbClr val="000000">
                <a:alpha val="35000"/>
              </a:srgbClr>
            </a:outerShdw>
          </a:effectLst>
        </p:spPr>
        <p:txBody>
          <a:bodyPr vert="wordArtVert" rtlCol="0" anchor="ctr"/>
          <a:lstStyle/>
          <a:p>
            <a:pPr algn="ctr" defTabSz="914377">
              <a:defRPr/>
            </a:pPr>
            <a:r>
              <a:rPr lang="en-US" kern="0" dirty="0">
                <a:solidFill>
                  <a:srgbClr val="FFFFFF"/>
                </a:solidFill>
                <a:latin typeface="Arial"/>
              </a:rPr>
              <a:t>XBAR</a:t>
            </a:r>
          </a:p>
        </p:txBody>
      </p:sp>
      <p:cxnSp>
        <p:nvCxnSpPr>
          <p:cNvPr id="101" name="Straight Arrow Connector 100"/>
          <p:cNvCxnSpPr>
            <a:stCxn id="91" idx="3"/>
          </p:cNvCxnSpPr>
          <p:nvPr/>
        </p:nvCxnSpPr>
        <p:spPr>
          <a:xfrm>
            <a:off x="6000749" y="2025651"/>
            <a:ext cx="1441451" cy="1270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2" name="Straight Arrow Connector 101"/>
          <p:cNvCxnSpPr/>
          <p:nvPr/>
        </p:nvCxnSpPr>
        <p:spPr>
          <a:xfrm>
            <a:off x="6000749" y="2825751"/>
            <a:ext cx="1441451" cy="1270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3" name="Straight Arrow Connector 102"/>
          <p:cNvCxnSpPr/>
          <p:nvPr/>
        </p:nvCxnSpPr>
        <p:spPr>
          <a:xfrm>
            <a:off x="6000749" y="3638551"/>
            <a:ext cx="1441451" cy="1270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4" name="Straight Arrow Connector 103"/>
          <p:cNvCxnSpPr/>
          <p:nvPr/>
        </p:nvCxnSpPr>
        <p:spPr>
          <a:xfrm>
            <a:off x="6000749" y="4413251"/>
            <a:ext cx="1441451" cy="1270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5" name="Straight Arrow Connector 104"/>
          <p:cNvCxnSpPr/>
          <p:nvPr/>
        </p:nvCxnSpPr>
        <p:spPr>
          <a:xfrm>
            <a:off x="8267700" y="2038351"/>
            <a:ext cx="1466851" cy="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6" name="Straight Arrow Connector 105"/>
          <p:cNvCxnSpPr/>
          <p:nvPr/>
        </p:nvCxnSpPr>
        <p:spPr>
          <a:xfrm>
            <a:off x="8267700" y="2825751"/>
            <a:ext cx="1466851" cy="1270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7" name="Straight Arrow Connector 106"/>
          <p:cNvCxnSpPr/>
          <p:nvPr/>
        </p:nvCxnSpPr>
        <p:spPr>
          <a:xfrm>
            <a:off x="8267700" y="3651251"/>
            <a:ext cx="1466851" cy="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cxnSp>
        <p:nvCxnSpPr>
          <p:cNvPr id="108" name="Straight Arrow Connector 107"/>
          <p:cNvCxnSpPr/>
          <p:nvPr/>
        </p:nvCxnSpPr>
        <p:spPr>
          <a:xfrm>
            <a:off x="8267700" y="4425951"/>
            <a:ext cx="1466851" cy="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sp>
        <p:nvSpPr>
          <p:cNvPr id="109" name="TextBox 108"/>
          <p:cNvSpPr txBox="1"/>
          <p:nvPr/>
        </p:nvSpPr>
        <p:spPr>
          <a:xfrm>
            <a:off x="7188200" y="1130300"/>
            <a:ext cx="1258678" cy="523220"/>
          </a:xfrm>
          <a:prstGeom prst="rect">
            <a:avLst/>
          </a:prstGeom>
          <a:noFill/>
        </p:spPr>
        <p:txBody>
          <a:bodyPr wrap="none" rtlCol="0">
            <a:spAutoFit/>
          </a:bodyPr>
          <a:lstStyle/>
          <a:p>
            <a:pPr defTabSz="914377">
              <a:defRPr/>
            </a:pPr>
            <a:r>
              <a:rPr lang="en-US" sz="2800" kern="0" dirty="0">
                <a:solidFill>
                  <a:sysClr val="windowText" lastClr="000000"/>
                </a:solidFill>
              </a:rPr>
              <a:t>Router</a:t>
            </a:r>
          </a:p>
        </p:txBody>
      </p:sp>
      <p:sp>
        <p:nvSpPr>
          <p:cNvPr id="110" name="TextBox 109"/>
          <p:cNvSpPr txBox="1"/>
          <p:nvPr/>
        </p:nvSpPr>
        <p:spPr>
          <a:xfrm>
            <a:off x="6794501" y="5715000"/>
            <a:ext cx="1903085" cy="369332"/>
          </a:xfrm>
          <a:prstGeom prst="rect">
            <a:avLst/>
          </a:prstGeom>
          <a:noFill/>
        </p:spPr>
        <p:txBody>
          <a:bodyPr wrap="none" rtlCol="0">
            <a:spAutoFit/>
          </a:bodyPr>
          <a:lstStyle/>
          <a:p>
            <a:pPr defTabSz="914377">
              <a:defRPr/>
            </a:pPr>
            <a:r>
              <a:rPr lang="en-US" kern="0" dirty="0">
                <a:solidFill>
                  <a:sysClr val="windowText" lastClr="000000"/>
                </a:solidFill>
              </a:rPr>
              <a:t>PC = </a:t>
            </a:r>
            <a:r>
              <a:rPr lang="en-US" kern="0" dirty="0" err="1">
                <a:solidFill>
                  <a:sysClr val="windowText" lastClr="000000"/>
                </a:solidFill>
              </a:rPr>
              <a:t>PortControl</a:t>
            </a:r>
            <a:endParaRPr lang="en-US" kern="0" dirty="0">
              <a:solidFill>
                <a:sysClr val="windowText" lastClr="000000"/>
              </a:solidFill>
            </a:endParaRPr>
          </a:p>
        </p:txBody>
      </p:sp>
      <p:sp>
        <p:nvSpPr>
          <p:cNvPr id="111" name="Rectangle 110"/>
          <p:cNvSpPr/>
          <p:nvPr/>
        </p:nvSpPr>
        <p:spPr>
          <a:xfrm>
            <a:off x="1752601" y="1653520"/>
            <a:ext cx="2959100" cy="2512080"/>
          </a:xfrm>
          <a:prstGeom prst="rect">
            <a:avLst/>
          </a:prstGeom>
          <a:no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defTabSz="914377">
              <a:defRPr/>
            </a:pPr>
            <a:endParaRPr lang="en-US" kern="0">
              <a:ln>
                <a:solidFill>
                  <a:srgbClr val="000000"/>
                </a:solidFill>
              </a:ln>
              <a:solidFill>
                <a:srgbClr val="FFFFFF"/>
              </a:solidFill>
              <a:latin typeface="Arial"/>
            </a:endParaRPr>
          </a:p>
        </p:txBody>
      </p:sp>
      <p:sp>
        <p:nvSpPr>
          <p:cNvPr id="112" name="Rectangle 111"/>
          <p:cNvSpPr/>
          <p:nvPr/>
        </p:nvSpPr>
        <p:spPr>
          <a:xfrm>
            <a:off x="4451351" y="2552701"/>
            <a:ext cx="520700" cy="520700"/>
          </a:xfrm>
          <a:prstGeom prst="rect">
            <a:avLst/>
          </a:prstGeom>
          <a:gradFill rotWithShape="1">
            <a:gsLst>
              <a:gs pos="0">
                <a:srgbClr val="2D2D8A">
                  <a:tint val="100000"/>
                  <a:shade val="100000"/>
                  <a:satMod val="130000"/>
                </a:srgbClr>
              </a:gs>
              <a:gs pos="100000">
                <a:srgbClr val="2D2D8A">
                  <a:tint val="50000"/>
                  <a:shade val="100000"/>
                  <a:satMod val="350000"/>
                </a:srgbClr>
              </a:gs>
            </a:gsLst>
            <a:lin ang="16200000" scaled="0"/>
          </a:gradFill>
          <a:ln w="9525" cap="flat" cmpd="sng" algn="ctr">
            <a:solidFill>
              <a:srgbClr val="2D2D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377">
              <a:defRPr/>
            </a:pPr>
            <a:r>
              <a:rPr lang="en-US" kern="0" dirty="0">
                <a:solidFill>
                  <a:srgbClr val="FFFFFF"/>
                </a:solidFill>
                <a:latin typeface="Arial"/>
              </a:rPr>
              <a:t>LC</a:t>
            </a:r>
          </a:p>
        </p:txBody>
      </p:sp>
      <p:sp>
        <p:nvSpPr>
          <p:cNvPr id="113" name="TextBox 112"/>
          <p:cNvSpPr txBox="1"/>
          <p:nvPr/>
        </p:nvSpPr>
        <p:spPr>
          <a:xfrm>
            <a:off x="2247901" y="4292084"/>
            <a:ext cx="1885453" cy="369332"/>
          </a:xfrm>
          <a:prstGeom prst="rect">
            <a:avLst/>
          </a:prstGeom>
          <a:noFill/>
        </p:spPr>
        <p:txBody>
          <a:bodyPr wrap="none" rtlCol="0">
            <a:spAutoFit/>
          </a:bodyPr>
          <a:lstStyle/>
          <a:p>
            <a:pPr defTabSz="914377">
              <a:defRPr/>
            </a:pPr>
            <a:r>
              <a:rPr lang="en-US" kern="0" dirty="0">
                <a:solidFill>
                  <a:sysClr val="windowText" lastClr="000000"/>
                </a:solidFill>
              </a:rPr>
              <a:t>LC = </a:t>
            </a:r>
            <a:r>
              <a:rPr lang="en-US" kern="0" dirty="0" err="1">
                <a:solidFill>
                  <a:sysClr val="windowText" lastClr="000000"/>
                </a:solidFill>
              </a:rPr>
              <a:t>LinkControl</a:t>
            </a:r>
            <a:endParaRPr lang="en-US" kern="0" dirty="0">
              <a:solidFill>
                <a:sysClr val="windowText" lastClr="000000"/>
              </a:solidFill>
            </a:endParaRPr>
          </a:p>
        </p:txBody>
      </p:sp>
      <p:cxnSp>
        <p:nvCxnSpPr>
          <p:cNvPr id="114" name="Straight Arrow Connector 113"/>
          <p:cNvCxnSpPr>
            <a:stCxn id="112" idx="3"/>
            <a:endCxn id="92" idx="1"/>
          </p:cNvCxnSpPr>
          <p:nvPr/>
        </p:nvCxnSpPr>
        <p:spPr>
          <a:xfrm>
            <a:off x="4972051" y="2813051"/>
            <a:ext cx="508000" cy="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sp>
        <p:nvSpPr>
          <p:cNvPr id="115" name="Rounded Rectangle 114"/>
          <p:cNvSpPr/>
          <p:nvPr/>
        </p:nvSpPr>
        <p:spPr>
          <a:xfrm>
            <a:off x="2019300" y="2438401"/>
            <a:ext cx="1924051" cy="1587500"/>
          </a:xfrm>
          <a:prstGeom prst="roundRect">
            <a:avLst/>
          </a:prstGeom>
          <a:solidFill>
            <a:srgbClr val="FFFFFF">
              <a:lumMod val="65000"/>
            </a:srgbClr>
          </a:solidFill>
          <a:ln w="9525" cap="flat" cmpd="sng" algn="ctr">
            <a:solidFill>
              <a:srgbClr val="BBE0E3">
                <a:shade val="95000"/>
                <a:satMod val="105000"/>
              </a:srgbClr>
            </a:solidFill>
            <a:prstDash val="solid"/>
          </a:ln>
          <a:effectLst/>
        </p:spPr>
        <p:txBody>
          <a:bodyPr rtlCol="0" anchor="ctr"/>
          <a:lstStyle/>
          <a:p>
            <a:pPr algn="ctr" defTabSz="914377">
              <a:defRPr/>
            </a:pPr>
            <a:r>
              <a:rPr lang="en-US" kern="0" dirty="0" err="1">
                <a:solidFill>
                  <a:srgbClr val="000000"/>
                </a:solidFill>
                <a:latin typeface="Arial"/>
              </a:rPr>
              <a:t>TrafficGen</a:t>
            </a:r>
            <a:endParaRPr lang="en-US" kern="0" dirty="0">
              <a:solidFill>
                <a:srgbClr val="000000"/>
              </a:solidFill>
              <a:latin typeface="Arial"/>
            </a:endParaRPr>
          </a:p>
          <a:p>
            <a:pPr algn="ctr" defTabSz="914377">
              <a:defRPr/>
            </a:pPr>
            <a:r>
              <a:rPr lang="en-US" kern="0" dirty="0" err="1">
                <a:solidFill>
                  <a:srgbClr val="000000"/>
                </a:solidFill>
                <a:latin typeface="Arial"/>
              </a:rPr>
              <a:t>TestNIC</a:t>
            </a:r>
            <a:endParaRPr lang="en-US" kern="0" dirty="0">
              <a:solidFill>
                <a:srgbClr val="000000"/>
              </a:solidFill>
              <a:latin typeface="Arial"/>
            </a:endParaRPr>
          </a:p>
          <a:p>
            <a:pPr algn="ctr" defTabSz="914377">
              <a:defRPr/>
            </a:pPr>
            <a:r>
              <a:rPr lang="en-US" kern="0" dirty="0">
                <a:solidFill>
                  <a:srgbClr val="000000"/>
                </a:solidFill>
                <a:latin typeface="Arial"/>
              </a:rPr>
              <a:t>User Logic</a:t>
            </a:r>
          </a:p>
        </p:txBody>
      </p:sp>
      <p:cxnSp>
        <p:nvCxnSpPr>
          <p:cNvPr id="116" name="Straight Arrow Connector 115"/>
          <p:cNvCxnSpPr/>
          <p:nvPr/>
        </p:nvCxnSpPr>
        <p:spPr>
          <a:xfrm>
            <a:off x="3943351" y="2838451"/>
            <a:ext cx="508000" cy="0"/>
          </a:xfrm>
          <a:prstGeom prst="straightConnector1">
            <a:avLst/>
          </a:prstGeom>
          <a:noFill/>
          <a:ln w="25400" cap="flat" cmpd="sng" algn="ctr">
            <a:solidFill>
              <a:srgbClr val="000000"/>
            </a:solidFill>
            <a:prstDash val="solid"/>
            <a:headEnd type="arrow"/>
            <a:tailEnd type="arrow"/>
          </a:ln>
          <a:effectLst>
            <a:outerShdw blurRad="40000" dist="20000" dir="5400000" rotWithShape="0">
              <a:srgbClr val="000000">
                <a:alpha val="38000"/>
              </a:srgbClr>
            </a:outerShdw>
          </a:effectLst>
        </p:spPr>
      </p:cxnSp>
      <p:sp>
        <p:nvSpPr>
          <p:cNvPr id="117" name="TextBox 116"/>
          <p:cNvSpPr txBox="1"/>
          <p:nvPr/>
        </p:nvSpPr>
        <p:spPr>
          <a:xfrm>
            <a:off x="2617440" y="1720849"/>
            <a:ext cx="728084" cy="523220"/>
          </a:xfrm>
          <a:prstGeom prst="rect">
            <a:avLst/>
          </a:prstGeom>
          <a:noFill/>
        </p:spPr>
        <p:txBody>
          <a:bodyPr wrap="none" rtlCol="0">
            <a:spAutoFit/>
          </a:bodyPr>
          <a:lstStyle/>
          <a:p>
            <a:pPr defTabSz="914377">
              <a:defRPr/>
            </a:pPr>
            <a:r>
              <a:rPr lang="en-US" sz="2800" kern="0" dirty="0">
                <a:solidFill>
                  <a:sysClr val="windowText" lastClr="000000"/>
                </a:solidFill>
              </a:rPr>
              <a:t>NIC</a:t>
            </a:r>
          </a:p>
        </p:txBody>
      </p:sp>
      <p:sp>
        <p:nvSpPr>
          <p:cNvPr id="32" name="Snip and Round Single Corner Rectangle 31">
            <a:extLst>
              <a:ext uri="{FF2B5EF4-FFF2-40B4-BE49-F238E27FC236}">
                <a16:creationId xmlns:a16="http://schemas.microsoft.com/office/drawing/2014/main" id="{AD31DA4F-C15D-6445-BB4D-5B389DAEB2D3}"/>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33" name="Snip and Round Single Corner Rectangle 32">
            <a:extLst>
              <a:ext uri="{FF2B5EF4-FFF2-40B4-BE49-F238E27FC236}">
                <a16:creationId xmlns:a16="http://schemas.microsoft.com/office/drawing/2014/main" id="{45CFBB17-0660-F940-86B3-1DCEDDD7CCD7}"/>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34" name="Snip and Round Single Corner Rectangle 33">
            <a:extLst>
              <a:ext uri="{FF2B5EF4-FFF2-40B4-BE49-F238E27FC236}">
                <a16:creationId xmlns:a16="http://schemas.microsoft.com/office/drawing/2014/main" id="{7B29EEE6-46CD-1D44-B0B1-C8F88B9ECE3F}"/>
              </a:ext>
            </a:extLst>
          </p:cNvPr>
          <p:cNvSpPr/>
          <p:nvPr/>
        </p:nvSpPr>
        <p:spPr>
          <a:xfrm>
            <a:off x="3342446" y="6270171"/>
            <a:ext cx="1860363" cy="625037"/>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a:t>
            </a:r>
            <a:r>
              <a:rPr lang="en-US" dirty="0" err="1">
                <a:solidFill>
                  <a:schemeClr val="tx1"/>
                </a:solidFill>
              </a:rPr>
              <a:t>NoC</a:t>
            </a:r>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F351074-E6EA-6446-8422-1A920F9D1459}"/>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
        <p:nvSpPr>
          <p:cNvPr id="36" name="Snip and Round Single Corner Rectangle 35">
            <a:extLst>
              <a:ext uri="{FF2B5EF4-FFF2-40B4-BE49-F238E27FC236}">
                <a16:creationId xmlns:a16="http://schemas.microsoft.com/office/drawing/2014/main" id="{6070BC65-980A-1F44-9156-4326B3F89632}"/>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39851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9B42-248D-054F-9043-CCDEDD50BEF4}"/>
              </a:ext>
            </a:extLst>
          </p:cNvPr>
          <p:cNvSpPr>
            <a:spLocks noGrp="1"/>
          </p:cNvSpPr>
          <p:nvPr>
            <p:ph type="title"/>
          </p:nvPr>
        </p:nvSpPr>
        <p:spPr/>
        <p:txBody>
          <a:bodyPr/>
          <a:lstStyle/>
          <a:p>
            <a:r>
              <a:rPr lang="en-US" dirty="0"/>
              <a:t>References</a:t>
            </a:r>
          </a:p>
        </p:txBody>
      </p:sp>
      <p:sp>
        <p:nvSpPr>
          <p:cNvPr id="5" name="Footer Placeholder 4">
            <a:extLst>
              <a:ext uri="{FF2B5EF4-FFF2-40B4-BE49-F238E27FC236}">
                <a16:creationId xmlns:a16="http://schemas.microsoft.com/office/drawing/2014/main" id="{E206E41A-2D53-0A43-B07C-7F192FD47646}"/>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717B6D2E-DBDD-3B43-8DEF-4FEBF679276B}"/>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5FD2FF6A-CFEF-B849-BAC5-96CF281A18F0}"/>
              </a:ext>
            </a:extLst>
          </p:cNvPr>
          <p:cNvSpPr>
            <a:spLocks noGrp="1"/>
          </p:cNvSpPr>
          <p:nvPr>
            <p:ph idx="1"/>
          </p:nvPr>
        </p:nvSpPr>
        <p:spPr/>
        <p:txBody>
          <a:bodyPr>
            <a:normAutofit fontScale="92500" lnSpcReduction="10000"/>
          </a:bodyPr>
          <a:lstStyle/>
          <a:p>
            <a:r>
              <a:rPr lang="en-US" dirty="0"/>
              <a:t>Websites</a:t>
            </a:r>
          </a:p>
          <a:p>
            <a:pPr lvl="1"/>
            <a:r>
              <a:rPr lang="en-US" dirty="0">
                <a:hlinkClick r:id="rId2"/>
              </a:rPr>
              <a:t>http://www.sst-simulator.org/</a:t>
            </a:r>
            <a:endParaRPr lang="en-US" dirty="0"/>
          </a:p>
          <a:p>
            <a:pPr lvl="1"/>
            <a:r>
              <a:rPr lang="en-US" dirty="0">
                <a:hlinkClick r:id="rId3"/>
              </a:rPr>
              <a:t>https://github.com/sstsimulator</a:t>
            </a:r>
            <a:endParaRPr lang="en-US" dirty="0"/>
          </a:p>
          <a:p>
            <a:r>
              <a:rPr lang="en-US" dirty="0"/>
              <a:t>Configuration File Format:</a:t>
            </a:r>
          </a:p>
          <a:p>
            <a:pPr lvl="1"/>
            <a:r>
              <a:rPr lang="en-US" dirty="0">
                <a:hlinkClick r:id="rId4"/>
              </a:rPr>
              <a:t>http://sst-simulator.org/SSTPages/SSTUserPythonFileFormat/</a:t>
            </a:r>
            <a:endParaRPr lang="en-US" dirty="0"/>
          </a:p>
          <a:p>
            <a:r>
              <a:rPr lang="en-US" dirty="0" err="1"/>
              <a:t>Doxygen</a:t>
            </a:r>
            <a:r>
              <a:rPr lang="en-US" dirty="0"/>
              <a:t> Documentation:</a:t>
            </a:r>
          </a:p>
          <a:p>
            <a:pPr lvl="1"/>
            <a:r>
              <a:rPr lang="en-US" dirty="0">
                <a:hlinkClick r:id="rId5"/>
              </a:rPr>
              <a:t>http://sst-simulator.org/SSTDoxygen/8.0.0_docs/html/</a:t>
            </a:r>
            <a:endParaRPr lang="en-US" dirty="0"/>
          </a:p>
          <a:p>
            <a:r>
              <a:rPr lang="en-US" dirty="0"/>
              <a:t>Developer FAQ:</a:t>
            </a:r>
          </a:p>
          <a:p>
            <a:pPr lvl="1"/>
            <a:r>
              <a:rPr lang="en-US" dirty="0">
                <a:hlinkClick r:id="rId6"/>
              </a:rPr>
              <a:t>http://sst-simulator.org/SSTPages/SSTTopDocDeveloperInfo/</a:t>
            </a:r>
            <a:endParaRPr lang="en-US" dirty="0"/>
          </a:p>
          <a:p>
            <a:r>
              <a:rPr lang="en-US" dirty="0"/>
              <a:t>Building SST</a:t>
            </a:r>
          </a:p>
          <a:p>
            <a:pPr lvl="1"/>
            <a:r>
              <a:rPr lang="en-US" dirty="0">
                <a:hlinkClick r:id="rId7"/>
              </a:rPr>
              <a:t>http://sst-simulator.org/SSTPages/SSTBuildAndInstall8dot0dot0SeriesQuickStart/</a:t>
            </a:r>
            <a:endParaRPr lang="en-US" dirty="0"/>
          </a:p>
          <a:p>
            <a:pPr lvl="1"/>
            <a:r>
              <a:rPr lang="en-US" dirty="0">
                <a:hlinkClick r:id="rId8"/>
              </a:rPr>
              <a:t>http://sst-simulator.org/SSTPages/SSTBuildAndInstall8dot0dot0SeriesDetailedBuildInstructions/</a:t>
            </a:r>
            <a:endParaRPr lang="en-US" dirty="0"/>
          </a:p>
          <a:p>
            <a:endParaRPr lang="en-US" dirty="0"/>
          </a:p>
        </p:txBody>
      </p:sp>
    </p:spTree>
    <p:extLst>
      <p:ext uri="{BB962C8B-B14F-4D97-AF65-F5344CB8AC3E}">
        <p14:creationId xmlns:p14="http://schemas.microsoft.com/office/powerpoint/2010/main" val="226549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Ember: </a:t>
            </a:r>
            <a:r>
              <a:rPr lang="en-US" dirty="0"/>
              <a:t>Network Traffic Generator</a:t>
            </a:r>
          </a:p>
        </p:txBody>
      </p:sp>
      <p:sp>
        <p:nvSpPr>
          <p:cNvPr id="6" name="Slide Number Placeholder 5"/>
          <p:cNvSpPr>
            <a:spLocks noGrp="1"/>
          </p:cNvSpPr>
          <p:nvPr>
            <p:ph type="sldNum" sz="quarter" idx="4"/>
          </p:nvPr>
        </p:nvSpPr>
        <p:spPr/>
        <p:txBody>
          <a:bodyPr/>
          <a:lstStyle/>
          <a:p>
            <a:fld id="{A5E55A7B-7854-E145-92D9-B491DF4BAE2D}" type="slidenum">
              <a:rPr lang="en-US" smtClean="0"/>
              <a:pPr/>
              <a:t>50</a:t>
            </a:fld>
            <a:endParaRPr lang="en-US"/>
          </a:p>
        </p:txBody>
      </p:sp>
      <p:sp>
        <p:nvSpPr>
          <p:cNvPr id="3" name="Content Placeholder 2"/>
          <p:cNvSpPr>
            <a:spLocks noGrp="1"/>
          </p:cNvSpPr>
          <p:nvPr>
            <p:ph idx="1"/>
          </p:nvPr>
        </p:nvSpPr>
        <p:spPr/>
        <p:txBody>
          <a:bodyPr/>
          <a:lstStyle/>
          <a:p>
            <a:r>
              <a:rPr lang="en-US" dirty="0"/>
              <a:t>Light-weight endpoint for modeling network traffic</a:t>
            </a:r>
          </a:p>
          <a:p>
            <a:pPr lvl="1"/>
            <a:r>
              <a:rPr lang="en-US" dirty="0"/>
              <a:t>Enables large-scale simulation of networks where detailed modeling of endpoints would be expensive</a:t>
            </a:r>
          </a:p>
          <a:p>
            <a:pPr lvl="1"/>
            <a:endParaRPr lang="en-US" sz="1200" dirty="0"/>
          </a:p>
          <a:p>
            <a:r>
              <a:rPr lang="en-US" dirty="0"/>
              <a:t>Packages patterns as </a:t>
            </a:r>
            <a:r>
              <a:rPr lang="en-US" i="1" dirty="0"/>
              <a:t>motifs</a:t>
            </a:r>
            <a:endParaRPr lang="en-US" dirty="0"/>
          </a:p>
          <a:p>
            <a:pPr lvl="1"/>
            <a:r>
              <a:rPr lang="en-US" dirty="0"/>
              <a:t>Can encode a high level of complexity in the patterns</a:t>
            </a:r>
          </a:p>
          <a:p>
            <a:pPr lvl="1"/>
            <a:r>
              <a:rPr lang="en-US" dirty="0"/>
              <a:t>Generic method for users to extend SST with additional communication patterns</a:t>
            </a:r>
          </a:p>
          <a:p>
            <a:pPr lvl="1"/>
            <a:endParaRPr lang="en-US" sz="1200" dirty="0"/>
          </a:p>
          <a:p>
            <a:r>
              <a:rPr lang="en-US" dirty="0"/>
              <a:t>Intended to be a driver for the Hermes, Firefly, and Merlin communication modeling stack</a:t>
            </a:r>
          </a:p>
          <a:p>
            <a:pPr lvl="1"/>
            <a:r>
              <a:rPr lang="en-US" dirty="0"/>
              <a:t>Uses Hermes message API to create communications</a:t>
            </a:r>
          </a:p>
          <a:p>
            <a:pPr lvl="1"/>
            <a:r>
              <a:rPr lang="en-US" dirty="0"/>
              <a:t>Abstracted from low-level, allowing modular reuse of additional hardware models</a:t>
            </a:r>
          </a:p>
        </p:txBody>
      </p:sp>
      <p:sp>
        <p:nvSpPr>
          <p:cNvPr id="5" name="Snip and Round Single Corner Rectangle 4">
            <a:extLst>
              <a:ext uri="{FF2B5EF4-FFF2-40B4-BE49-F238E27FC236}">
                <a16:creationId xmlns:a16="http://schemas.microsoft.com/office/drawing/2014/main" id="{F00F0C85-A6A6-3D4A-86F7-CE00C872CD9D}"/>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6FA0BE36-BB0A-2049-92A0-B13999B721D8}"/>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8" name="Snip and Round Single Corner Rectangle 7">
            <a:extLst>
              <a:ext uri="{FF2B5EF4-FFF2-40B4-BE49-F238E27FC236}">
                <a16:creationId xmlns:a16="http://schemas.microsoft.com/office/drawing/2014/main" id="{E8385317-DD2D-F540-9EBA-62DB13542DC8}"/>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9" name="Snip and Round Single Corner Rectangle 8">
            <a:extLst>
              <a:ext uri="{FF2B5EF4-FFF2-40B4-BE49-F238E27FC236}">
                <a16:creationId xmlns:a16="http://schemas.microsoft.com/office/drawing/2014/main" id="{EAAD5372-A61B-0343-83D8-FFB3FAAECEFE}"/>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10" name="Snip and Round Single Corner Rectangle 9">
            <a:extLst>
              <a:ext uri="{FF2B5EF4-FFF2-40B4-BE49-F238E27FC236}">
                <a16:creationId xmlns:a16="http://schemas.microsoft.com/office/drawing/2014/main" id="{15F50F1D-2F49-EA45-A186-D7D80E5BD1A9}"/>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37911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Ember: </a:t>
            </a:r>
            <a:r>
              <a:rPr lang="en-US" dirty="0"/>
              <a:t>Overview</a:t>
            </a:r>
          </a:p>
        </p:txBody>
      </p:sp>
      <p:sp>
        <p:nvSpPr>
          <p:cNvPr id="20" name="Slide Number Placeholder 19"/>
          <p:cNvSpPr>
            <a:spLocks noGrp="1"/>
          </p:cNvSpPr>
          <p:nvPr>
            <p:ph type="sldNum" sz="quarter" idx="4"/>
          </p:nvPr>
        </p:nvSpPr>
        <p:spPr/>
        <p:txBody>
          <a:bodyPr/>
          <a:lstStyle/>
          <a:p>
            <a:fld id="{A5E55A7B-7854-E145-92D9-B491DF4BAE2D}" type="slidenum">
              <a:rPr lang="en-US" smtClean="0"/>
              <a:pPr/>
              <a:t>51</a:t>
            </a:fld>
            <a:endParaRPr lang="en-US"/>
          </a:p>
        </p:txBody>
      </p:sp>
      <p:sp>
        <p:nvSpPr>
          <p:cNvPr id="5" name="Shape 176"/>
          <p:cNvSpPr/>
          <p:nvPr/>
        </p:nvSpPr>
        <p:spPr>
          <a:xfrm>
            <a:off x="3748637" y="2042476"/>
            <a:ext cx="647613" cy="5539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ctr"/>
            <a:r>
              <a:t>User</a:t>
            </a:r>
          </a:p>
          <a:p>
            <a:pPr lvl="0" algn="ctr"/>
            <a:r>
              <a:t>Binary</a:t>
            </a:r>
          </a:p>
        </p:txBody>
      </p:sp>
      <p:sp>
        <p:nvSpPr>
          <p:cNvPr id="6" name="Shape 177"/>
          <p:cNvSpPr/>
          <p:nvPr/>
        </p:nvSpPr>
        <p:spPr>
          <a:xfrm>
            <a:off x="2217395" y="1985799"/>
            <a:ext cx="2290083" cy="808373"/>
          </a:xfrm>
          <a:prstGeom prst="roundRect">
            <a:avLst>
              <a:gd name="adj" fmla="val 23566"/>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pPr lvl="0">
              <a:defRPr>
                <a:solidFill>
                  <a:srgbClr val="000000"/>
                </a:solidFill>
              </a:defRPr>
            </a:pPr>
            <a:r>
              <a:t>Ember Engine</a:t>
            </a:r>
          </a:p>
        </p:txBody>
      </p:sp>
      <p:sp>
        <p:nvSpPr>
          <p:cNvPr id="7" name="Shape 178"/>
          <p:cNvSpPr/>
          <p:nvPr/>
        </p:nvSpPr>
        <p:spPr>
          <a:xfrm>
            <a:off x="2217395" y="3065049"/>
            <a:ext cx="2290083" cy="547737"/>
          </a:xfrm>
          <a:prstGeom prst="roundRect">
            <a:avLst>
              <a:gd name="adj" fmla="val 34780"/>
            </a:avLst>
          </a:prstGeom>
          <a:gradFill>
            <a:gsLst>
              <a:gs pos="0">
                <a:srgbClr val="042F6C"/>
              </a:gs>
              <a:gs pos="100000">
                <a:srgbClr val="AFB6CF"/>
              </a:gs>
            </a:gsLst>
            <a:lin ang="16200000"/>
          </a:gradFill>
          <a:ln>
            <a:solidFill>
              <a:srgbClr val="0E306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pPr lvl="0">
              <a:defRPr>
                <a:solidFill>
                  <a:srgbClr val="000000"/>
                </a:solidFill>
              </a:defRPr>
            </a:pPr>
            <a:r>
              <a:t>Hermes API</a:t>
            </a:r>
          </a:p>
        </p:txBody>
      </p:sp>
      <p:sp>
        <p:nvSpPr>
          <p:cNvPr id="8" name="Shape 179"/>
          <p:cNvSpPr/>
          <p:nvPr/>
        </p:nvSpPr>
        <p:spPr>
          <a:xfrm>
            <a:off x="2177183" y="4031437"/>
            <a:ext cx="2290084" cy="547737"/>
          </a:xfrm>
          <a:prstGeom prst="roundRect">
            <a:avLst>
              <a:gd name="adj" fmla="val 34780"/>
            </a:avLst>
          </a:prstGeom>
          <a:gradFill>
            <a:gsLst>
              <a:gs pos="0">
                <a:srgbClr val="042F6C"/>
              </a:gs>
              <a:gs pos="100000">
                <a:srgbClr val="AFB6CF"/>
              </a:gs>
            </a:gsLst>
            <a:lin ang="16200000"/>
          </a:gradFill>
          <a:ln>
            <a:solidFill>
              <a:srgbClr val="0E306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pPr lvl="0">
              <a:defRPr>
                <a:solidFill>
                  <a:srgbClr val="000000"/>
                </a:solidFill>
              </a:defRPr>
            </a:pPr>
            <a:r>
              <a:t>Firefly</a:t>
            </a:r>
          </a:p>
        </p:txBody>
      </p:sp>
      <p:sp>
        <p:nvSpPr>
          <p:cNvPr id="9" name="Shape 180"/>
          <p:cNvSpPr/>
          <p:nvPr/>
        </p:nvSpPr>
        <p:spPr>
          <a:xfrm>
            <a:off x="2177183" y="5203174"/>
            <a:ext cx="2290084" cy="547737"/>
          </a:xfrm>
          <a:prstGeom prst="roundRect">
            <a:avLst>
              <a:gd name="adj" fmla="val 34780"/>
            </a:avLst>
          </a:prstGeom>
          <a:gradFill>
            <a:gsLst>
              <a:gs pos="0">
                <a:srgbClr val="042F6C"/>
              </a:gs>
              <a:gs pos="100000">
                <a:srgbClr val="AFB6CF"/>
              </a:gs>
            </a:gsLst>
            <a:lin ang="16200000"/>
          </a:gradFill>
          <a:ln>
            <a:solidFill>
              <a:srgbClr val="0E306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pPr lvl="0">
              <a:defRPr>
                <a:solidFill>
                  <a:srgbClr val="000000"/>
                </a:solidFill>
              </a:defRPr>
            </a:pPr>
            <a:r>
              <a:t>Merlin Network</a:t>
            </a:r>
          </a:p>
        </p:txBody>
      </p:sp>
      <p:sp>
        <p:nvSpPr>
          <p:cNvPr id="10" name="Shape 181"/>
          <p:cNvSpPr/>
          <p:nvPr/>
        </p:nvSpPr>
        <p:spPr>
          <a:xfrm>
            <a:off x="2217395" y="1336626"/>
            <a:ext cx="2290083" cy="808373"/>
          </a:xfrm>
          <a:prstGeom prst="roundRect">
            <a:avLst>
              <a:gd name="adj" fmla="val 23566"/>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lgn="ctr">
              <a:defRPr>
                <a:solidFill>
                  <a:srgbClr val="FFFFFF"/>
                </a:solidFill>
              </a:defRPr>
            </a:lvl1pPr>
          </a:lstStyle>
          <a:p>
            <a:pPr lvl="0">
              <a:defRPr>
                <a:solidFill>
                  <a:srgbClr val="000000"/>
                </a:solidFill>
              </a:defRPr>
            </a:pPr>
            <a:r>
              <a:t>Ember Motif</a:t>
            </a:r>
          </a:p>
        </p:txBody>
      </p:sp>
      <p:sp>
        <p:nvSpPr>
          <p:cNvPr id="11" name="Shape 182"/>
          <p:cNvSpPr/>
          <p:nvPr/>
        </p:nvSpPr>
        <p:spPr>
          <a:xfrm rot="16200000">
            <a:off x="3088188" y="2701489"/>
            <a:ext cx="468075" cy="387529"/>
          </a:xfrm>
          <a:prstGeom prst="leftRightArrow">
            <a:avLst>
              <a:gd name="adj1" fmla="val 33997"/>
              <a:gd name="adj2" fmla="val 39660"/>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p:spPr>
        <p:txBody>
          <a:bodyPr lIns="45719" rIns="45719" anchor="ctr"/>
          <a:lstStyle/>
          <a:p>
            <a:pPr lvl="0">
              <a:defRPr>
                <a:solidFill>
                  <a:srgbClr val="FFFFFF"/>
                </a:solidFill>
              </a:defRPr>
            </a:pPr>
            <a:endParaRPr/>
          </a:p>
        </p:txBody>
      </p:sp>
      <p:sp>
        <p:nvSpPr>
          <p:cNvPr id="12" name="Shape 183"/>
          <p:cNvSpPr/>
          <p:nvPr/>
        </p:nvSpPr>
        <p:spPr>
          <a:xfrm rot="16200000">
            <a:off x="3088188" y="3626265"/>
            <a:ext cx="468075" cy="387529"/>
          </a:xfrm>
          <a:prstGeom prst="leftRightArrow">
            <a:avLst>
              <a:gd name="adj1" fmla="val 33997"/>
              <a:gd name="adj2" fmla="val 39660"/>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p:spPr>
        <p:txBody>
          <a:bodyPr lIns="0" tIns="0" rIns="0" bIns="0" anchor="ctr"/>
          <a:lstStyle/>
          <a:p>
            <a:pPr lvl="0">
              <a:defRPr>
                <a:solidFill>
                  <a:srgbClr val="FFFFFF"/>
                </a:solidFill>
              </a:defRPr>
            </a:pPr>
            <a:endParaRPr/>
          </a:p>
        </p:txBody>
      </p:sp>
      <p:sp>
        <p:nvSpPr>
          <p:cNvPr id="13" name="Shape 184"/>
          <p:cNvSpPr/>
          <p:nvPr/>
        </p:nvSpPr>
        <p:spPr>
          <a:xfrm rot="16200000">
            <a:off x="2917007" y="4717668"/>
            <a:ext cx="810436" cy="387528"/>
          </a:xfrm>
          <a:prstGeom prst="leftRightArrow">
            <a:avLst>
              <a:gd name="adj1" fmla="val 33997"/>
              <a:gd name="adj2" fmla="val 39660"/>
            </a:avLst>
          </a:prstGeom>
          <a:gradFill>
            <a:gsLst>
              <a:gs pos="0">
                <a:srgbClr val="730E00"/>
              </a:gs>
              <a:gs pos="100000">
                <a:srgbClr val="DAA9A9"/>
              </a:gs>
            </a:gsLst>
            <a:lin ang="16200000"/>
          </a:gradFill>
          <a:ln>
            <a:solidFill>
              <a:srgbClr val="AA0000"/>
            </a:solidFill>
          </a:ln>
          <a:effectLst>
            <a:outerShdw blurRad="38100" dist="23000" dir="5400000" rotWithShape="0">
              <a:srgbClr val="000000">
                <a:alpha val="35000"/>
              </a:srgbClr>
            </a:outerShdw>
          </a:effectLst>
        </p:spPr>
        <p:txBody>
          <a:bodyPr lIns="0" tIns="0" rIns="0" bIns="0" anchor="ctr"/>
          <a:lstStyle/>
          <a:p>
            <a:pPr lvl="0">
              <a:defRPr>
                <a:solidFill>
                  <a:srgbClr val="FFFFFF"/>
                </a:solidFill>
              </a:defRPr>
            </a:pPr>
            <a:endParaRPr/>
          </a:p>
        </p:txBody>
      </p:sp>
      <p:sp>
        <p:nvSpPr>
          <p:cNvPr id="14" name="Shape 185"/>
          <p:cNvSpPr/>
          <p:nvPr/>
        </p:nvSpPr>
        <p:spPr>
          <a:xfrm>
            <a:off x="5262806" y="3034577"/>
            <a:ext cx="2962091"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rPr b="1"/>
              <a:t>Message Passing Semantics</a:t>
            </a:r>
          </a:p>
          <a:p>
            <a:pPr lvl="0"/>
            <a:r>
              <a:t>Collectives, Matching etc</a:t>
            </a:r>
          </a:p>
        </p:txBody>
      </p:sp>
      <p:sp>
        <p:nvSpPr>
          <p:cNvPr id="15" name="Shape 186"/>
          <p:cNvSpPr/>
          <p:nvPr/>
        </p:nvSpPr>
        <p:spPr>
          <a:xfrm>
            <a:off x="5262806" y="3991999"/>
            <a:ext cx="5076711" cy="5539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r>
              <a:rPr b="1" dirty="0"/>
              <a:t>Packetization and Byte Movement Engine</a:t>
            </a:r>
          </a:p>
          <a:p>
            <a:pPr lvl="0"/>
            <a:r>
              <a:rPr dirty="0"/>
              <a:t>Generates packets and coordinates with network</a:t>
            </a:r>
          </a:p>
        </p:txBody>
      </p:sp>
      <p:sp>
        <p:nvSpPr>
          <p:cNvPr id="16" name="Shape 187"/>
          <p:cNvSpPr/>
          <p:nvPr/>
        </p:nvSpPr>
        <p:spPr>
          <a:xfrm>
            <a:off x="5262805" y="5168909"/>
            <a:ext cx="4222310" cy="5539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r>
              <a:rPr b="1" dirty="0"/>
              <a:t>Flit Level Movement, Routing, Delivery</a:t>
            </a:r>
          </a:p>
          <a:p>
            <a:pPr lvl="0"/>
            <a:r>
              <a:rPr dirty="0"/>
              <a:t>Moves flits across network, timing</a:t>
            </a:r>
            <a:r>
              <a:rPr lang="en-US" dirty="0"/>
              <a:t>,</a:t>
            </a:r>
            <a:r>
              <a:rPr dirty="0"/>
              <a:t> etc</a:t>
            </a:r>
            <a:r>
              <a:rPr lang="en-US" dirty="0"/>
              <a:t>.</a:t>
            </a:r>
            <a:endParaRPr dirty="0"/>
          </a:p>
        </p:txBody>
      </p:sp>
      <p:sp>
        <p:nvSpPr>
          <p:cNvPr id="17" name="Shape 188"/>
          <p:cNvSpPr/>
          <p:nvPr/>
        </p:nvSpPr>
        <p:spPr>
          <a:xfrm>
            <a:off x="5262805" y="2149760"/>
            <a:ext cx="4448334" cy="5539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r>
              <a:rPr b="1" dirty="0"/>
              <a:t>Event to Message Call, Motif Management</a:t>
            </a:r>
          </a:p>
          <a:p>
            <a:pPr lvl="0"/>
            <a:r>
              <a:rPr dirty="0"/>
              <a:t>Handles the tracking of the motif</a:t>
            </a:r>
          </a:p>
        </p:txBody>
      </p:sp>
      <p:sp>
        <p:nvSpPr>
          <p:cNvPr id="18" name="Shape 189"/>
          <p:cNvSpPr/>
          <p:nvPr/>
        </p:nvSpPr>
        <p:spPr>
          <a:xfrm>
            <a:off x="5262806" y="1331737"/>
            <a:ext cx="4839851" cy="5539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r>
              <a:rPr b="1"/>
              <a:t>High Level Communication Pattern and Logic</a:t>
            </a:r>
          </a:p>
          <a:p>
            <a:pPr lvl="0"/>
            <a:r>
              <a:t>Generates communication events</a:t>
            </a:r>
          </a:p>
        </p:txBody>
      </p:sp>
      <p:sp>
        <p:nvSpPr>
          <p:cNvPr id="19" name="Snip and Round Single Corner Rectangle 18">
            <a:extLst>
              <a:ext uri="{FF2B5EF4-FFF2-40B4-BE49-F238E27FC236}">
                <a16:creationId xmlns:a16="http://schemas.microsoft.com/office/drawing/2014/main" id="{70D9EADE-94CE-A744-B8B9-9A95CFAB1BB0}"/>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21" name="Snip and Round Single Corner Rectangle 20">
            <a:extLst>
              <a:ext uri="{FF2B5EF4-FFF2-40B4-BE49-F238E27FC236}">
                <a16:creationId xmlns:a16="http://schemas.microsoft.com/office/drawing/2014/main" id="{6433B537-BDD2-144A-878D-9F3A1C761AF4}"/>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22" name="Snip and Round Single Corner Rectangle 21">
            <a:extLst>
              <a:ext uri="{FF2B5EF4-FFF2-40B4-BE49-F238E27FC236}">
                <a16:creationId xmlns:a16="http://schemas.microsoft.com/office/drawing/2014/main" id="{9F6C3BD8-E8F6-8849-9B42-824DDE9A866E}"/>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23" name="Snip and Round Single Corner Rectangle 22">
            <a:extLst>
              <a:ext uri="{FF2B5EF4-FFF2-40B4-BE49-F238E27FC236}">
                <a16:creationId xmlns:a16="http://schemas.microsoft.com/office/drawing/2014/main" id="{02807CE6-689C-4745-BEF1-1717881950B2}"/>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24" name="Snip and Round Single Corner Rectangle 23">
            <a:extLst>
              <a:ext uri="{FF2B5EF4-FFF2-40B4-BE49-F238E27FC236}">
                <a16:creationId xmlns:a16="http://schemas.microsoft.com/office/drawing/2014/main" id="{975CAAFF-1572-1A43-A363-26DB05E2770D}"/>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13419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Ember: </a:t>
            </a:r>
            <a:r>
              <a:rPr lang="en-US" dirty="0"/>
              <a:t>Motifs</a:t>
            </a:r>
          </a:p>
        </p:txBody>
      </p:sp>
      <p:sp>
        <p:nvSpPr>
          <p:cNvPr id="6" name="Slide Number Placeholder 5"/>
          <p:cNvSpPr>
            <a:spLocks noGrp="1"/>
          </p:cNvSpPr>
          <p:nvPr>
            <p:ph type="sldNum" sz="quarter" idx="4"/>
          </p:nvPr>
        </p:nvSpPr>
        <p:spPr/>
        <p:txBody>
          <a:bodyPr/>
          <a:lstStyle/>
          <a:p>
            <a:fld id="{A5E55A7B-7854-E145-92D9-B491DF4BAE2D}" type="slidenum">
              <a:rPr lang="en-US" smtClean="0"/>
              <a:pPr/>
              <a:t>52</a:t>
            </a:fld>
            <a:endParaRPr lang="en-US"/>
          </a:p>
        </p:txBody>
      </p:sp>
      <p:sp>
        <p:nvSpPr>
          <p:cNvPr id="3" name="Content Placeholder 2"/>
          <p:cNvSpPr>
            <a:spLocks noGrp="1"/>
          </p:cNvSpPr>
          <p:nvPr>
            <p:ph idx="1"/>
          </p:nvPr>
        </p:nvSpPr>
        <p:spPr/>
        <p:txBody>
          <a:bodyPr/>
          <a:lstStyle/>
          <a:p>
            <a:r>
              <a:rPr lang="en-US" dirty="0"/>
              <a:t>Motifs are lightweight patterns of communication</a:t>
            </a:r>
          </a:p>
          <a:p>
            <a:pPr lvl="1"/>
            <a:r>
              <a:rPr lang="en-US" dirty="0"/>
              <a:t>Tend to have very small state</a:t>
            </a:r>
          </a:p>
          <a:p>
            <a:pPr lvl="1"/>
            <a:r>
              <a:rPr lang="en-US" dirty="0"/>
              <a:t>Extracted from parent applications</a:t>
            </a:r>
          </a:p>
          <a:p>
            <a:pPr lvl="1"/>
            <a:r>
              <a:rPr lang="en-US" dirty="0"/>
              <a:t>Models as an MPI program (serial flow of control)</a:t>
            </a:r>
          </a:p>
          <a:p>
            <a:pPr lvl="2"/>
            <a:r>
              <a:rPr lang="en-US" dirty="0"/>
              <a:t>Many motifs acting in the simulation create the parallel behavior</a:t>
            </a:r>
          </a:p>
          <a:p>
            <a:endParaRPr lang="en-US" sz="1200" dirty="0"/>
          </a:p>
          <a:p>
            <a:r>
              <a:rPr lang="en-US" dirty="0"/>
              <a:t>Example motifs</a:t>
            </a:r>
          </a:p>
          <a:p>
            <a:pPr lvl="1"/>
            <a:r>
              <a:rPr lang="en-US" dirty="0"/>
              <a:t>Halo exchanges (1, 2, and 3D)</a:t>
            </a:r>
          </a:p>
          <a:p>
            <a:pPr lvl="1"/>
            <a:r>
              <a:rPr lang="en-US" dirty="0"/>
              <a:t>MPI collections – reductions, all-reduce, gather, barrier</a:t>
            </a:r>
          </a:p>
          <a:p>
            <a:pPr lvl="1"/>
            <a:r>
              <a:rPr lang="en-US" dirty="0"/>
              <a:t>Communication sweeping (Sweep3D, LU, etc.)</a:t>
            </a:r>
          </a:p>
        </p:txBody>
      </p:sp>
      <p:sp>
        <p:nvSpPr>
          <p:cNvPr id="5" name="Snip and Round Single Corner Rectangle 4">
            <a:extLst>
              <a:ext uri="{FF2B5EF4-FFF2-40B4-BE49-F238E27FC236}">
                <a16:creationId xmlns:a16="http://schemas.microsoft.com/office/drawing/2014/main" id="{DF8A2AD6-BCB4-4B43-A9B1-C086393FC7C8}"/>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AF2FF913-BBF2-EF4B-B3D0-C2DC08408ACA}"/>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8" name="Snip and Round Single Corner Rectangle 7">
            <a:extLst>
              <a:ext uri="{FF2B5EF4-FFF2-40B4-BE49-F238E27FC236}">
                <a16:creationId xmlns:a16="http://schemas.microsoft.com/office/drawing/2014/main" id="{B86B1D8F-D1E7-664E-831F-4104201C552F}"/>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9" name="Snip and Round Single Corner Rectangle 8">
            <a:extLst>
              <a:ext uri="{FF2B5EF4-FFF2-40B4-BE49-F238E27FC236}">
                <a16:creationId xmlns:a16="http://schemas.microsoft.com/office/drawing/2014/main" id="{A1B4827B-1DC2-A644-8270-A95830D3988C}"/>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10" name="Snip and Round Single Corner Rectangle 9">
            <a:extLst>
              <a:ext uri="{FF2B5EF4-FFF2-40B4-BE49-F238E27FC236}">
                <a16:creationId xmlns:a16="http://schemas.microsoft.com/office/drawing/2014/main" id="{DB5C6D06-653B-AA48-9669-F11E32CC4B9A}"/>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30898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Ember: </a:t>
            </a:r>
            <a:r>
              <a:rPr lang="en-US" dirty="0"/>
              <a:t>Motifs (continued)</a:t>
            </a:r>
          </a:p>
        </p:txBody>
      </p:sp>
      <p:sp>
        <p:nvSpPr>
          <p:cNvPr id="6" name="Slide Number Placeholder 5"/>
          <p:cNvSpPr>
            <a:spLocks noGrp="1"/>
          </p:cNvSpPr>
          <p:nvPr>
            <p:ph type="sldNum" sz="quarter" idx="4"/>
          </p:nvPr>
        </p:nvSpPr>
        <p:spPr/>
        <p:txBody>
          <a:bodyPr/>
          <a:lstStyle/>
          <a:p>
            <a:fld id="{A5E55A7B-7854-E145-92D9-B491DF4BAE2D}" type="slidenum">
              <a:rPr lang="en-US" smtClean="0"/>
              <a:pPr/>
              <a:t>53</a:t>
            </a:fld>
            <a:endParaRPr lang="en-US"/>
          </a:p>
        </p:txBody>
      </p:sp>
      <p:sp>
        <p:nvSpPr>
          <p:cNvPr id="3" name="Content Placeholder 2"/>
          <p:cNvSpPr>
            <a:spLocks noGrp="1"/>
          </p:cNvSpPr>
          <p:nvPr>
            <p:ph idx="1"/>
          </p:nvPr>
        </p:nvSpPr>
        <p:spPr/>
        <p:txBody>
          <a:bodyPr/>
          <a:lstStyle/>
          <a:p>
            <a:r>
              <a:rPr lang="en-US" dirty="0"/>
              <a:t>The </a:t>
            </a:r>
            <a:r>
              <a:rPr lang="en-US" dirty="0" err="1"/>
              <a:t>EmberEngine</a:t>
            </a:r>
            <a:r>
              <a:rPr lang="en-US" dirty="0"/>
              <a:t> creates and manages the motif</a:t>
            </a:r>
          </a:p>
          <a:p>
            <a:pPr lvl="1"/>
            <a:r>
              <a:rPr lang="en-US" dirty="0"/>
              <a:t>Creates an event queue which the motif adds events to when probed</a:t>
            </a:r>
          </a:p>
          <a:p>
            <a:pPr lvl="1"/>
            <a:r>
              <a:rPr lang="en-US" dirty="0"/>
              <a:t>The Engine executes the queued events in order, converting them to message semantic calls as needed</a:t>
            </a:r>
          </a:p>
          <a:p>
            <a:pPr lvl="1"/>
            <a:r>
              <a:rPr lang="en-US" dirty="0"/>
              <a:t>When the queue is empty, the motif is probed again for events</a:t>
            </a:r>
          </a:p>
          <a:p>
            <a:endParaRPr lang="en-US" sz="1200" dirty="0"/>
          </a:p>
          <a:p>
            <a:r>
              <a:rPr lang="en-US" dirty="0"/>
              <a:t>Events correspond to a specific action</a:t>
            </a:r>
          </a:p>
          <a:p>
            <a:pPr lvl="1"/>
            <a:r>
              <a:rPr lang="en-US" dirty="0"/>
              <a:t>E.g., send, </a:t>
            </a:r>
            <a:r>
              <a:rPr lang="en-US" dirty="0" err="1"/>
              <a:t>recv</a:t>
            </a:r>
            <a:r>
              <a:rPr lang="en-US" dirty="0"/>
              <a:t>, </a:t>
            </a:r>
            <a:r>
              <a:rPr lang="en-US" dirty="0" err="1"/>
              <a:t>allreduce</a:t>
            </a:r>
            <a:r>
              <a:rPr lang="en-US" dirty="0"/>
              <a:t>, compute-for-a-period, wait, etc.</a:t>
            </a:r>
          </a:p>
        </p:txBody>
      </p:sp>
      <p:sp>
        <p:nvSpPr>
          <p:cNvPr id="5" name="Snip and Round Single Corner Rectangle 4">
            <a:extLst>
              <a:ext uri="{FF2B5EF4-FFF2-40B4-BE49-F238E27FC236}">
                <a16:creationId xmlns:a16="http://schemas.microsoft.com/office/drawing/2014/main" id="{8901BFE4-8E02-784B-A900-A70D2B66843A}"/>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2210A4D9-DE75-A94F-9D9B-756E9966E8E5}"/>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8" name="Snip and Round Single Corner Rectangle 7">
            <a:extLst>
              <a:ext uri="{FF2B5EF4-FFF2-40B4-BE49-F238E27FC236}">
                <a16:creationId xmlns:a16="http://schemas.microsoft.com/office/drawing/2014/main" id="{43E51D0F-BCBE-634D-8DE6-6F442085E636}"/>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9" name="Snip and Round Single Corner Rectangle 8">
            <a:extLst>
              <a:ext uri="{FF2B5EF4-FFF2-40B4-BE49-F238E27FC236}">
                <a16:creationId xmlns:a16="http://schemas.microsoft.com/office/drawing/2014/main" id="{67A57215-300E-5D44-B04E-DCBE675577FD}"/>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10" name="Snip and Round Single Corner Rectangle 9">
            <a:extLst>
              <a:ext uri="{FF2B5EF4-FFF2-40B4-BE49-F238E27FC236}">
                <a16:creationId xmlns:a16="http://schemas.microsoft.com/office/drawing/2014/main" id="{C53AF2F0-B420-6045-8270-EF5AF199F1D1}"/>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21323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Firefly: </a:t>
            </a:r>
            <a:r>
              <a:rPr lang="en-US" dirty="0"/>
              <a:t>Network traffic</a:t>
            </a:r>
          </a:p>
        </p:txBody>
      </p:sp>
      <p:sp>
        <p:nvSpPr>
          <p:cNvPr id="6" name="Slide Number Placeholder 5"/>
          <p:cNvSpPr>
            <a:spLocks noGrp="1"/>
          </p:cNvSpPr>
          <p:nvPr>
            <p:ph type="sldNum" sz="quarter" idx="4"/>
          </p:nvPr>
        </p:nvSpPr>
        <p:spPr/>
        <p:txBody>
          <a:bodyPr/>
          <a:lstStyle/>
          <a:p>
            <a:fld id="{A5E55A7B-7854-E145-92D9-B491DF4BAE2D}" type="slidenum">
              <a:rPr lang="en-US" smtClean="0"/>
              <a:pPr/>
              <a:t>54</a:t>
            </a:fld>
            <a:endParaRPr lang="en-US"/>
          </a:p>
        </p:txBody>
      </p:sp>
      <p:sp>
        <p:nvSpPr>
          <p:cNvPr id="3" name="Content Placeholder 2"/>
          <p:cNvSpPr>
            <a:spLocks noGrp="1"/>
          </p:cNvSpPr>
          <p:nvPr>
            <p:ph idx="1"/>
          </p:nvPr>
        </p:nvSpPr>
        <p:spPr/>
        <p:txBody>
          <a:bodyPr>
            <a:normAutofit/>
          </a:bodyPr>
          <a:lstStyle/>
          <a:p>
            <a:r>
              <a:rPr lang="en-US" b="1" dirty="0">
                <a:solidFill>
                  <a:schemeClr val="accent1"/>
                </a:solidFill>
              </a:rPr>
              <a:t>Purpose: </a:t>
            </a:r>
            <a:r>
              <a:rPr lang="en-US" dirty="0"/>
              <a:t>Create network traffic, based on application communication patterns, at large scale</a:t>
            </a:r>
          </a:p>
          <a:p>
            <a:pPr lvl="1"/>
            <a:r>
              <a:rPr lang="en-US" dirty="0"/>
              <a:t>Enables testing the impact of network topologies and technologies on application communication at very large scale</a:t>
            </a:r>
            <a:endParaRPr lang="en-US" sz="1200" dirty="0"/>
          </a:p>
          <a:p>
            <a:r>
              <a:rPr lang="en-US" dirty="0"/>
              <a:t>Scales to 1 million nodes</a:t>
            </a:r>
            <a:endParaRPr lang="en-US" sz="1200" dirty="0"/>
          </a:p>
          <a:p>
            <a:r>
              <a:rPr lang="en-US" dirty="0"/>
              <a:t>Supports multiple “cores” per Node</a:t>
            </a:r>
          </a:p>
          <a:p>
            <a:pPr lvl="1"/>
            <a:r>
              <a:rPr lang="en-US" dirty="0"/>
              <a:t>Interaction between cores limited to message passing</a:t>
            </a:r>
            <a:endParaRPr lang="en-US" sz="1200" dirty="0"/>
          </a:p>
          <a:p>
            <a:r>
              <a:rPr lang="en-US" dirty="0"/>
              <a:t>Supports space sharing of the network</a:t>
            </a:r>
          </a:p>
          <a:p>
            <a:pPr lvl="1"/>
            <a:r>
              <a:rPr lang="en-US" dirty="0"/>
              <a:t>Multiple “apps” running simultaneously</a:t>
            </a:r>
          </a:p>
          <a:p>
            <a:endParaRPr lang="en-US" dirty="0"/>
          </a:p>
        </p:txBody>
      </p:sp>
      <p:sp>
        <p:nvSpPr>
          <p:cNvPr id="7" name="Snip and Round Single Corner Rectangle 6">
            <a:extLst>
              <a:ext uri="{FF2B5EF4-FFF2-40B4-BE49-F238E27FC236}">
                <a16:creationId xmlns:a16="http://schemas.microsoft.com/office/drawing/2014/main" id="{039F4762-382F-2641-8B61-2618699EB54B}"/>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8" name="Snip and Round Single Corner Rectangle 7">
            <a:extLst>
              <a:ext uri="{FF2B5EF4-FFF2-40B4-BE49-F238E27FC236}">
                <a16:creationId xmlns:a16="http://schemas.microsoft.com/office/drawing/2014/main" id="{8643F0AB-4A74-9142-A925-4719631ECB0E}"/>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9" name="Snip and Round Single Corner Rectangle 8">
            <a:extLst>
              <a:ext uri="{FF2B5EF4-FFF2-40B4-BE49-F238E27FC236}">
                <a16:creationId xmlns:a16="http://schemas.microsoft.com/office/drawing/2014/main" id="{E0517A57-01E0-674C-99EA-49B71B0809CB}"/>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0" name="Snip and Round Single Corner Rectangle 9">
            <a:extLst>
              <a:ext uri="{FF2B5EF4-FFF2-40B4-BE49-F238E27FC236}">
                <a16:creationId xmlns:a16="http://schemas.microsoft.com/office/drawing/2014/main" id="{015DD03D-427E-B14A-96EA-E7F6B9E8881B}"/>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11" name="Snip and Round Single Corner Rectangle 10">
            <a:extLst>
              <a:ext uri="{FF2B5EF4-FFF2-40B4-BE49-F238E27FC236}">
                <a16:creationId xmlns:a16="http://schemas.microsoft.com/office/drawing/2014/main" id="{44738ABE-6E2C-B547-B717-BA62EEF8B0C3}"/>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30341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Firefly: </a:t>
            </a:r>
            <a:r>
              <a:rPr lang="en-US" dirty="0"/>
              <a:t>Simulating large networks </a:t>
            </a:r>
          </a:p>
        </p:txBody>
      </p:sp>
      <p:sp>
        <p:nvSpPr>
          <p:cNvPr id="16" name="Slide Number Placeholder 15"/>
          <p:cNvSpPr>
            <a:spLocks noGrp="1"/>
          </p:cNvSpPr>
          <p:nvPr>
            <p:ph type="sldNum" sz="quarter" idx="4"/>
          </p:nvPr>
        </p:nvSpPr>
        <p:spPr/>
        <p:txBody>
          <a:bodyPr/>
          <a:lstStyle/>
          <a:p>
            <a:fld id="{A5E55A7B-7854-E145-92D9-B491DF4BAE2D}" type="slidenum">
              <a:rPr lang="en-US" smtClean="0"/>
              <a:pPr/>
              <a:t>55</a:t>
            </a:fld>
            <a:endParaRPr lang="en-US"/>
          </a:p>
        </p:txBody>
      </p:sp>
      <p:sp>
        <p:nvSpPr>
          <p:cNvPr id="3" name="Content Placeholder 2"/>
          <p:cNvSpPr>
            <a:spLocks noGrp="1"/>
          </p:cNvSpPr>
          <p:nvPr>
            <p:ph idx="1"/>
          </p:nvPr>
        </p:nvSpPr>
        <p:spPr>
          <a:xfrm>
            <a:off x="720648" y="1429232"/>
            <a:ext cx="8204335" cy="4663440"/>
          </a:xfrm>
        </p:spPr>
        <p:txBody>
          <a:bodyPr>
            <a:normAutofit/>
          </a:bodyPr>
          <a:lstStyle/>
          <a:p>
            <a:r>
              <a:rPr lang="en-US" dirty="0"/>
              <a:t>A network node consists of</a:t>
            </a:r>
          </a:p>
          <a:p>
            <a:pPr lvl="1"/>
            <a:r>
              <a:rPr lang="en-US" dirty="0"/>
              <a:t>Driver (the “application”)</a:t>
            </a:r>
          </a:p>
          <a:p>
            <a:pPr lvl="1"/>
            <a:r>
              <a:rPr lang="en-US" dirty="0"/>
              <a:t>NIC</a:t>
            </a:r>
          </a:p>
          <a:p>
            <a:pPr lvl="1"/>
            <a:r>
              <a:rPr lang="en-US" dirty="0"/>
              <a:t>Router</a:t>
            </a:r>
          </a:p>
          <a:p>
            <a:pPr lvl="1"/>
            <a:endParaRPr lang="en-US" sz="1200" dirty="0"/>
          </a:p>
          <a:p>
            <a:r>
              <a:rPr lang="en-US" dirty="0"/>
              <a:t>Nodes are connected together via routers to form a network</a:t>
            </a:r>
          </a:p>
          <a:p>
            <a:pPr lvl="1"/>
            <a:r>
              <a:rPr lang="en-US" dirty="0"/>
              <a:t>Fat tree, torus, etc.</a:t>
            </a:r>
          </a:p>
          <a:p>
            <a:pPr lvl="1"/>
            <a:endParaRPr lang="en-US" sz="1200" dirty="0"/>
          </a:p>
          <a:p>
            <a:r>
              <a:rPr lang="en-US" dirty="0"/>
              <a:t>Firefly is the interface between the driver and the router</a:t>
            </a:r>
          </a:p>
          <a:p>
            <a:pPr lvl="1"/>
            <a:r>
              <a:rPr lang="en-US" dirty="0"/>
              <a:t>Message passing library </a:t>
            </a:r>
            <a:r>
              <a:rPr lang="en-US" dirty="0">
                <a:sym typeface="Wingdings"/>
              </a:rPr>
              <a:t> Firefly Hades</a:t>
            </a:r>
          </a:p>
          <a:p>
            <a:pPr lvl="1"/>
            <a:r>
              <a:rPr lang="en-US" dirty="0">
                <a:sym typeface="Wingdings"/>
              </a:rPr>
              <a:t>NIC  Firefly NIC</a:t>
            </a:r>
          </a:p>
          <a:p>
            <a:endParaRPr lang="en-US" dirty="0"/>
          </a:p>
        </p:txBody>
      </p:sp>
      <p:grpSp>
        <p:nvGrpSpPr>
          <p:cNvPr id="14" name="Group 13"/>
          <p:cNvGrpSpPr/>
          <p:nvPr/>
        </p:nvGrpSpPr>
        <p:grpSpPr>
          <a:xfrm>
            <a:off x="8924983" y="1559299"/>
            <a:ext cx="2590800" cy="3953933"/>
            <a:chOff x="5452559" y="2091260"/>
            <a:chExt cx="2590800" cy="3953933"/>
          </a:xfrm>
        </p:grpSpPr>
        <p:sp>
          <p:nvSpPr>
            <p:cNvPr id="5" name="Rectangle 4"/>
            <p:cNvSpPr/>
            <p:nvPr/>
          </p:nvSpPr>
          <p:spPr>
            <a:xfrm>
              <a:off x="5740426" y="2091260"/>
              <a:ext cx="2015066" cy="155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Ember</a:t>
              </a:r>
            </a:p>
            <a:p>
              <a:pPr algn="ctr"/>
              <a:r>
                <a:rPr lang="en-US" dirty="0"/>
                <a:t>(driver)</a:t>
              </a:r>
            </a:p>
            <a:p>
              <a:pPr algn="ctr"/>
              <a:endParaRPr lang="en-US" dirty="0"/>
            </a:p>
            <a:p>
              <a:pPr algn="ctr"/>
              <a:endParaRPr lang="en-US" dirty="0"/>
            </a:p>
            <a:p>
              <a:pPr algn="ctr"/>
              <a:endParaRPr lang="en-US" dirty="0"/>
            </a:p>
          </p:txBody>
        </p:sp>
        <p:sp>
          <p:nvSpPr>
            <p:cNvPr id="6" name="Rectangle 5"/>
            <p:cNvSpPr/>
            <p:nvPr/>
          </p:nvSpPr>
          <p:spPr>
            <a:xfrm>
              <a:off x="5833559" y="3039527"/>
              <a:ext cx="1837267" cy="6095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Firefly Hades</a:t>
              </a:r>
            </a:p>
          </p:txBody>
        </p:sp>
        <p:sp>
          <p:nvSpPr>
            <p:cNvPr id="7" name="Rectangle 6"/>
            <p:cNvSpPr/>
            <p:nvPr/>
          </p:nvSpPr>
          <p:spPr>
            <a:xfrm>
              <a:off x="5740426" y="4004726"/>
              <a:ext cx="2015066" cy="660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Firefly NIC</a:t>
              </a:r>
            </a:p>
          </p:txBody>
        </p:sp>
        <p:sp>
          <p:nvSpPr>
            <p:cNvPr id="8" name="Rectangle 7"/>
            <p:cNvSpPr/>
            <p:nvPr/>
          </p:nvSpPr>
          <p:spPr>
            <a:xfrm>
              <a:off x="5740427" y="5012260"/>
              <a:ext cx="2015066" cy="7027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Merlin Router</a:t>
              </a:r>
            </a:p>
          </p:txBody>
        </p:sp>
        <p:cxnSp>
          <p:nvCxnSpPr>
            <p:cNvPr id="9" name="Straight Connector 8"/>
            <p:cNvCxnSpPr>
              <a:stCxn id="5" idx="2"/>
              <a:endCxn id="7" idx="0"/>
            </p:cNvCxnSpPr>
            <p:nvPr/>
          </p:nvCxnSpPr>
          <p:spPr>
            <a:xfrm>
              <a:off x="6747959" y="3649126"/>
              <a:ext cx="0" cy="355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8" idx="0"/>
              <a:endCxn id="7" idx="2"/>
            </p:cNvCxnSpPr>
            <p:nvPr/>
          </p:nvCxnSpPr>
          <p:spPr>
            <a:xfrm flipH="1" flipV="1">
              <a:off x="6747959" y="4665126"/>
              <a:ext cx="1" cy="3471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p:cNvCxnSpPr>
            <p:nvPr/>
          </p:nvCxnSpPr>
          <p:spPr>
            <a:xfrm flipV="1">
              <a:off x="7755493" y="5359393"/>
              <a:ext cx="287866" cy="4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6747959" y="5714993"/>
              <a:ext cx="1" cy="33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1"/>
            </p:cNvCxnSpPr>
            <p:nvPr/>
          </p:nvCxnSpPr>
          <p:spPr>
            <a:xfrm flipH="1" flipV="1">
              <a:off x="5452559" y="5359393"/>
              <a:ext cx="287868" cy="4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nip and Round Single Corner Rectangle 14">
            <a:extLst>
              <a:ext uri="{FF2B5EF4-FFF2-40B4-BE49-F238E27FC236}">
                <a16:creationId xmlns:a16="http://schemas.microsoft.com/office/drawing/2014/main" id="{DD3A6A2B-62A0-7A4C-9779-6EEA552F2146}"/>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17" name="Snip and Round Single Corner Rectangle 16">
            <a:extLst>
              <a:ext uri="{FF2B5EF4-FFF2-40B4-BE49-F238E27FC236}">
                <a16:creationId xmlns:a16="http://schemas.microsoft.com/office/drawing/2014/main" id="{2CA59F8C-D228-DF4E-8054-74F1B62EF560}"/>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18" name="Snip and Round Single Corner Rectangle 17">
            <a:extLst>
              <a:ext uri="{FF2B5EF4-FFF2-40B4-BE49-F238E27FC236}">
                <a16:creationId xmlns:a16="http://schemas.microsoft.com/office/drawing/2014/main" id="{383C79B2-EC69-0048-A8DE-52AA839D3459}"/>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19" name="Snip and Round Single Corner Rectangle 18">
            <a:extLst>
              <a:ext uri="{FF2B5EF4-FFF2-40B4-BE49-F238E27FC236}">
                <a16:creationId xmlns:a16="http://schemas.microsoft.com/office/drawing/2014/main" id="{F52D6A0F-7DB5-604F-B9A1-B401D4366086}"/>
              </a:ext>
            </a:extLst>
          </p:cNvPr>
          <p:cNvSpPr/>
          <p:nvPr/>
        </p:nvSpPr>
        <p:spPr>
          <a:xfrm>
            <a:off x="5202809" y="6275294"/>
            <a:ext cx="1860363"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Network driver</a:t>
            </a:r>
          </a:p>
        </p:txBody>
      </p:sp>
      <p:sp>
        <p:nvSpPr>
          <p:cNvPr id="20" name="Snip and Round Single Corner Rectangle 19">
            <a:extLst>
              <a:ext uri="{FF2B5EF4-FFF2-40B4-BE49-F238E27FC236}">
                <a16:creationId xmlns:a16="http://schemas.microsoft.com/office/drawing/2014/main" id="{93D091BF-573A-3F4D-87FD-0B4641A28971}"/>
              </a:ext>
            </a:extLst>
          </p:cNvPr>
          <p:cNvSpPr/>
          <p:nvPr/>
        </p:nvSpPr>
        <p:spPr>
          <a:xfrm>
            <a:off x="7060160" y="6501508"/>
            <a:ext cx="1031811"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Other</a:t>
            </a:r>
          </a:p>
        </p:txBody>
      </p:sp>
    </p:spTree>
    <p:extLst>
      <p:ext uri="{BB962C8B-B14F-4D97-AF65-F5344CB8AC3E}">
        <p14:creationId xmlns:p14="http://schemas.microsoft.com/office/powerpoint/2010/main" val="40673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Scheduler:</a:t>
            </a:r>
            <a:r>
              <a:rPr lang="en-US" dirty="0">
                <a:solidFill>
                  <a:schemeClr val="tx1"/>
                </a:solidFill>
              </a:rPr>
              <a:t> Job scheduling</a:t>
            </a:r>
          </a:p>
        </p:txBody>
      </p:sp>
      <p:sp>
        <p:nvSpPr>
          <p:cNvPr id="6" name="Slide Number Placeholder 5"/>
          <p:cNvSpPr>
            <a:spLocks noGrp="1"/>
          </p:cNvSpPr>
          <p:nvPr>
            <p:ph type="sldNum" sz="quarter" idx="4"/>
          </p:nvPr>
        </p:nvSpPr>
        <p:spPr/>
        <p:txBody>
          <a:bodyPr/>
          <a:lstStyle/>
          <a:p>
            <a:fld id="{A5E55A7B-7854-E145-92D9-B491DF4BAE2D}" type="slidenum">
              <a:rPr lang="en-US" smtClean="0"/>
              <a:pPr/>
              <a:t>56</a:t>
            </a:fld>
            <a:endParaRPr lang="en-US"/>
          </a:p>
        </p:txBody>
      </p:sp>
      <p:sp>
        <p:nvSpPr>
          <p:cNvPr id="3" name="Content Placeholder 2"/>
          <p:cNvSpPr>
            <a:spLocks noGrp="1"/>
          </p:cNvSpPr>
          <p:nvPr>
            <p:ph idx="1"/>
          </p:nvPr>
        </p:nvSpPr>
        <p:spPr/>
        <p:txBody>
          <a:bodyPr>
            <a:normAutofit lnSpcReduction="10000"/>
          </a:bodyPr>
          <a:lstStyle/>
          <a:p>
            <a:r>
              <a:rPr lang="en-US" dirty="0"/>
              <a:t>Models HPC system-wide job scheduling</a:t>
            </a:r>
          </a:p>
          <a:p>
            <a:endParaRPr lang="en-US" sz="1200" dirty="0"/>
          </a:p>
          <a:p>
            <a:r>
              <a:rPr lang="en-US" dirty="0"/>
              <a:t>Three components</a:t>
            </a:r>
          </a:p>
          <a:p>
            <a:pPr lvl="1"/>
            <a:r>
              <a:rPr lang="en-US" b="1" dirty="0" err="1">
                <a:solidFill>
                  <a:srgbClr val="3279DD"/>
                </a:solidFill>
              </a:rPr>
              <a:t>Sched</a:t>
            </a:r>
            <a:r>
              <a:rPr lang="en-US" b="1" dirty="0">
                <a:solidFill>
                  <a:srgbClr val="3279DD"/>
                </a:solidFill>
              </a:rPr>
              <a:t>: </a:t>
            </a:r>
            <a:r>
              <a:rPr lang="en-US" dirty="0"/>
              <a:t>schedules and allocates resources for a stream of jobs</a:t>
            </a:r>
          </a:p>
          <a:p>
            <a:pPr lvl="1"/>
            <a:r>
              <a:rPr lang="en-US" b="1" dirty="0">
                <a:solidFill>
                  <a:srgbClr val="3279DD"/>
                </a:solidFill>
              </a:rPr>
              <a:t>Node: </a:t>
            </a:r>
            <a:r>
              <a:rPr lang="en-US" dirty="0"/>
              <a:t>runs scheduled jobs on their allocated resources</a:t>
            </a:r>
          </a:p>
          <a:p>
            <a:pPr lvl="1"/>
            <a:r>
              <a:rPr lang="en-US" b="1" dirty="0" err="1">
                <a:solidFill>
                  <a:srgbClr val="3279DD"/>
                </a:solidFill>
              </a:rPr>
              <a:t>FaultInjection</a:t>
            </a:r>
            <a:r>
              <a:rPr lang="en-US" b="1" dirty="0">
                <a:solidFill>
                  <a:srgbClr val="3279DD"/>
                </a:solidFill>
              </a:rPr>
              <a:t>: </a:t>
            </a:r>
            <a:r>
              <a:rPr lang="en-US" dirty="0"/>
              <a:t>injects failures onto the resources</a:t>
            </a:r>
          </a:p>
          <a:p>
            <a:endParaRPr lang="en-US" sz="1200" dirty="0"/>
          </a:p>
          <a:p>
            <a:r>
              <a:rPr lang="en-US" dirty="0"/>
              <a:t>The scheduler can be a stand-alone element library</a:t>
            </a:r>
          </a:p>
          <a:p>
            <a:pPr lvl="1"/>
            <a:r>
              <a:rPr lang="en-US" dirty="0"/>
              <a:t>The </a:t>
            </a:r>
            <a:r>
              <a:rPr lang="en-US" dirty="0" err="1"/>
              <a:t>schedComponent</a:t>
            </a:r>
            <a:r>
              <a:rPr lang="en-US" dirty="0"/>
              <a:t> and </a:t>
            </a:r>
            <a:r>
              <a:rPr lang="en-US" dirty="0" err="1"/>
              <a:t>nodeComponent</a:t>
            </a:r>
            <a:r>
              <a:rPr lang="en-US" dirty="0"/>
              <a:t> must be used together</a:t>
            </a:r>
          </a:p>
          <a:p>
            <a:pPr lvl="1"/>
            <a:r>
              <a:rPr lang="en-US" dirty="0"/>
              <a:t>The </a:t>
            </a:r>
            <a:r>
              <a:rPr lang="en-US" dirty="0" err="1"/>
              <a:t>faultInjectionComponent</a:t>
            </a:r>
            <a:r>
              <a:rPr lang="en-US" dirty="0"/>
              <a:t> is optional</a:t>
            </a:r>
          </a:p>
          <a:p>
            <a:r>
              <a:rPr lang="en-US" dirty="0"/>
              <a:t>Can be used with Ember/Firefly/Merlin stack</a:t>
            </a:r>
          </a:p>
          <a:p>
            <a:pPr lvl="1"/>
            <a:r>
              <a:rPr lang="en-US" dirty="0"/>
              <a:t>Examine topology aware scheduling and allocation</a:t>
            </a:r>
          </a:p>
          <a:p>
            <a:endParaRPr lang="en-US" dirty="0"/>
          </a:p>
          <a:p>
            <a:endParaRPr lang="en-US" dirty="0"/>
          </a:p>
          <a:p>
            <a:endParaRPr lang="en-US" dirty="0"/>
          </a:p>
        </p:txBody>
      </p:sp>
      <p:sp>
        <p:nvSpPr>
          <p:cNvPr id="5" name="Snip and Round Single Corner Rectangle 4">
            <a:extLst>
              <a:ext uri="{FF2B5EF4-FFF2-40B4-BE49-F238E27FC236}">
                <a16:creationId xmlns:a16="http://schemas.microsoft.com/office/drawing/2014/main" id="{483631D8-746D-7B46-9AFD-2906300F9DC2}"/>
              </a:ext>
            </a:extLst>
          </p:cNvPr>
          <p:cNvSpPr/>
          <p:nvPr/>
        </p:nvSpPr>
        <p:spPr>
          <a:xfrm>
            <a:off x="719743" y="6501508"/>
            <a:ext cx="1311352" cy="393699"/>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Processor</a:t>
            </a:r>
          </a:p>
        </p:txBody>
      </p:sp>
      <p:sp>
        <p:nvSpPr>
          <p:cNvPr id="7" name="Snip and Round Single Corner Rectangle 6">
            <a:extLst>
              <a:ext uri="{FF2B5EF4-FFF2-40B4-BE49-F238E27FC236}">
                <a16:creationId xmlns:a16="http://schemas.microsoft.com/office/drawing/2014/main" id="{1D5BFEC0-822F-434B-AB19-DFDFBA26B6D3}"/>
              </a:ext>
            </a:extLst>
          </p:cNvPr>
          <p:cNvSpPr/>
          <p:nvPr/>
        </p:nvSpPr>
        <p:spPr>
          <a:xfrm>
            <a:off x="2031095" y="6501508"/>
            <a:ext cx="1311352"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Memory</a:t>
            </a:r>
          </a:p>
        </p:txBody>
      </p:sp>
      <p:sp>
        <p:nvSpPr>
          <p:cNvPr id="8" name="Snip and Round Single Corner Rectangle 7">
            <a:extLst>
              <a:ext uri="{FF2B5EF4-FFF2-40B4-BE49-F238E27FC236}">
                <a16:creationId xmlns:a16="http://schemas.microsoft.com/office/drawing/2014/main" id="{63FF0D88-14E8-1049-8FCC-38B0FCB47A36}"/>
              </a:ext>
            </a:extLst>
          </p:cNvPr>
          <p:cNvSpPr/>
          <p:nvPr/>
        </p:nvSpPr>
        <p:spPr>
          <a:xfrm>
            <a:off x="3342446"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a:t>
            </a:r>
            <a:r>
              <a:rPr lang="en-US" dirty="0" err="1">
                <a:solidFill>
                  <a:schemeClr val="bg2">
                    <a:lumMod val="75000"/>
                  </a:schemeClr>
                </a:solidFill>
              </a:rPr>
              <a:t>NoC</a:t>
            </a:r>
            <a:endParaRPr lang="en-US" dirty="0">
              <a:solidFill>
                <a:schemeClr val="bg2">
                  <a:lumMod val="75000"/>
                </a:schemeClr>
              </a:solidFill>
            </a:endParaRPr>
          </a:p>
        </p:txBody>
      </p:sp>
      <p:sp>
        <p:nvSpPr>
          <p:cNvPr id="9" name="Snip and Round Single Corner Rectangle 8">
            <a:extLst>
              <a:ext uri="{FF2B5EF4-FFF2-40B4-BE49-F238E27FC236}">
                <a16:creationId xmlns:a16="http://schemas.microsoft.com/office/drawing/2014/main" id="{8D6E5600-A893-4D45-B4DB-7E11882B034E}"/>
              </a:ext>
            </a:extLst>
          </p:cNvPr>
          <p:cNvSpPr/>
          <p:nvPr/>
        </p:nvSpPr>
        <p:spPr>
          <a:xfrm>
            <a:off x="5202809" y="6501508"/>
            <a:ext cx="1860363" cy="393700"/>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2">
                    <a:lumMod val="75000"/>
                  </a:schemeClr>
                </a:solidFill>
              </a:rPr>
              <a:t>Network driver</a:t>
            </a:r>
          </a:p>
        </p:txBody>
      </p:sp>
      <p:sp>
        <p:nvSpPr>
          <p:cNvPr id="10" name="Snip and Round Single Corner Rectangle 9">
            <a:extLst>
              <a:ext uri="{FF2B5EF4-FFF2-40B4-BE49-F238E27FC236}">
                <a16:creationId xmlns:a16="http://schemas.microsoft.com/office/drawing/2014/main" id="{D9A715B0-3509-304C-85DA-2DF2B9B204D9}"/>
              </a:ext>
            </a:extLst>
          </p:cNvPr>
          <p:cNvSpPr/>
          <p:nvPr/>
        </p:nvSpPr>
        <p:spPr>
          <a:xfrm>
            <a:off x="7060160" y="6275294"/>
            <a:ext cx="1031811" cy="619914"/>
          </a:xfrm>
          <a:prstGeom prst="snipRound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Other</a:t>
            </a:r>
          </a:p>
        </p:txBody>
      </p:sp>
    </p:spTree>
    <p:extLst>
      <p:ext uri="{BB962C8B-B14F-4D97-AF65-F5344CB8AC3E}">
        <p14:creationId xmlns:p14="http://schemas.microsoft.com/office/powerpoint/2010/main" val="195680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Libraries</a:t>
            </a:r>
          </a:p>
        </p:txBody>
      </p:sp>
      <p:sp>
        <p:nvSpPr>
          <p:cNvPr id="6" name="Slide Number Placeholder 5"/>
          <p:cNvSpPr>
            <a:spLocks noGrp="1"/>
          </p:cNvSpPr>
          <p:nvPr>
            <p:ph type="sldNum" sz="quarter" idx="4"/>
          </p:nvPr>
        </p:nvSpPr>
        <p:spPr/>
        <p:txBody>
          <a:bodyPr/>
          <a:lstStyle/>
          <a:p>
            <a:fld id="{A5E55A7B-7854-E145-92D9-B491DF4BAE2D}" type="slidenum">
              <a:rPr lang="en-US" smtClean="0"/>
              <a:pPr/>
              <a:t>57</a:t>
            </a:fld>
            <a:endParaRPr lang="en-US"/>
          </a:p>
        </p:txBody>
      </p:sp>
      <p:sp>
        <p:nvSpPr>
          <p:cNvPr id="3" name="Content Placeholder 2"/>
          <p:cNvSpPr>
            <a:spLocks noGrp="1"/>
          </p:cNvSpPr>
          <p:nvPr>
            <p:ph idx="1"/>
          </p:nvPr>
        </p:nvSpPr>
        <p:spPr/>
        <p:txBody>
          <a:bodyPr/>
          <a:lstStyle/>
          <a:p>
            <a:r>
              <a:rPr lang="en-US" dirty="0"/>
              <a:t>More information on these and other element libraries and external components is available on the wiki</a:t>
            </a:r>
          </a:p>
          <a:p>
            <a:pPr lvl="1"/>
            <a:r>
              <a:rPr lang="en-US" dirty="0">
                <a:hlinkClick r:id="rId2"/>
              </a:rPr>
              <a:t>www.sst-simulator.org</a:t>
            </a:r>
            <a:endParaRPr lang="en-US" dirty="0"/>
          </a:p>
          <a:p>
            <a:pPr lvl="1"/>
            <a:endParaRPr lang="en-US" sz="1200" dirty="0"/>
          </a:p>
        </p:txBody>
      </p:sp>
    </p:spTree>
    <p:extLst>
      <p:ext uri="{BB962C8B-B14F-4D97-AF65-F5344CB8AC3E}">
        <p14:creationId xmlns:p14="http://schemas.microsoft.com/office/powerpoint/2010/main" val="356747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28A6E9-2E08-3F4E-9A75-C4860DB14E08}"/>
              </a:ext>
            </a:extLst>
          </p:cNvPr>
          <p:cNvSpPr>
            <a:spLocks noGrp="1"/>
          </p:cNvSpPr>
          <p:nvPr>
            <p:ph type="ctrTitle"/>
          </p:nvPr>
        </p:nvSpPr>
        <p:spPr/>
        <p:txBody>
          <a:bodyPr/>
          <a:lstStyle/>
          <a:p>
            <a:r>
              <a:rPr lang="en-US" dirty="0"/>
              <a:t>Extending SST</a:t>
            </a:r>
          </a:p>
        </p:txBody>
      </p:sp>
      <p:sp>
        <p:nvSpPr>
          <p:cNvPr id="7" name="Subtitle 6">
            <a:extLst>
              <a:ext uri="{FF2B5EF4-FFF2-40B4-BE49-F238E27FC236}">
                <a16:creationId xmlns:a16="http://schemas.microsoft.com/office/drawing/2014/main" id="{879AC103-E273-794C-B102-13E7898BA6FA}"/>
              </a:ext>
            </a:extLst>
          </p:cNvPr>
          <p:cNvSpPr>
            <a:spLocks noGrp="1"/>
          </p:cNvSpPr>
          <p:nvPr>
            <p:ph type="subTitle" idx="1"/>
          </p:nvPr>
        </p:nvSpPr>
        <p:spPr/>
        <p:txBody>
          <a:bodyPr/>
          <a:lstStyle/>
          <a:p>
            <a:endParaRPr lang="en-US"/>
          </a:p>
        </p:txBody>
      </p:sp>
      <p:sp>
        <p:nvSpPr>
          <p:cNvPr id="3" name="Footer Placeholder 2">
            <a:extLst>
              <a:ext uri="{FF2B5EF4-FFF2-40B4-BE49-F238E27FC236}">
                <a16:creationId xmlns:a16="http://schemas.microsoft.com/office/drawing/2014/main" id="{C8FF1750-1CE1-0D47-ABF9-FB557DBC4915}"/>
              </a:ext>
            </a:extLst>
          </p:cNvPr>
          <p:cNvSpPr>
            <a:spLocks noGrp="1"/>
          </p:cNvSpPr>
          <p:nvPr>
            <p:ph type="ftr" sz="quarter" idx="11"/>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DA924B30-CE8E-D94E-B95B-26820C551083}"/>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Tree>
    <p:extLst>
      <p:ext uri="{BB962C8B-B14F-4D97-AF65-F5344CB8AC3E}">
        <p14:creationId xmlns:p14="http://schemas.microsoft.com/office/powerpoint/2010/main" val="14169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SST</a:t>
            </a:r>
          </a:p>
        </p:txBody>
      </p:sp>
      <p:sp>
        <p:nvSpPr>
          <p:cNvPr id="4" name="Slide Number Placeholder 3"/>
          <p:cNvSpPr>
            <a:spLocks noGrp="1"/>
          </p:cNvSpPr>
          <p:nvPr>
            <p:ph type="sldNum" sz="quarter" idx="4"/>
          </p:nvPr>
        </p:nvSpPr>
        <p:spPr/>
        <p:txBody>
          <a:bodyPr/>
          <a:lstStyle/>
          <a:p>
            <a:fld id="{A5E55A7B-7854-E145-92D9-B491DF4BAE2D}" type="slidenum">
              <a:rPr lang="en-US" smtClean="0"/>
              <a:pPr/>
              <a:t>59</a:t>
            </a:fld>
            <a:endParaRPr lang="en-US"/>
          </a:p>
        </p:txBody>
      </p:sp>
      <p:sp>
        <p:nvSpPr>
          <p:cNvPr id="3" name="Content Placeholder 2"/>
          <p:cNvSpPr>
            <a:spLocks noGrp="1"/>
          </p:cNvSpPr>
          <p:nvPr>
            <p:ph idx="1"/>
          </p:nvPr>
        </p:nvSpPr>
        <p:spPr/>
        <p:txBody>
          <a:bodyPr>
            <a:normAutofit fontScale="92500" lnSpcReduction="10000"/>
          </a:bodyPr>
          <a:lstStyle/>
          <a:p>
            <a:r>
              <a:rPr lang="en-US" dirty="0"/>
              <a:t>SST is designed for extensibility</a:t>
            </a:r>
          </a:p>
          <a:p>
            <a:pPr lvl="1"/>
            <a:r>
              <a:rPr lang="en-US" dirty="0"/>
              <a:t>Mix custom components with existing ones</a:t>
            </a:r>
          </a:p>
          <a:p>
            <a:pPr lvl="1"/>
            <a:r>
              <a:rPr lang="en-US" dirty="0"/>
              <a:t>Creating new element libraries and components</a:t>
            </a:r>
          </a:p>
          <a:p>
            <a:pPr lvl="1"/>
            <a:r>
              <a:rPr lang="en-US" dirty="0"/>
              <a:t>Wrapping existing simulators to interact with other SST components</a:t>
            </a:r>
          </a:p>
          <a:p>
            <a:pPr lvl="1"/>
            <a:r>
              <a:rPr lang="en-US" dirty="0"/>
              <a:t>We recommend that libraries be built outside the elements source tree</a:t>
            </a:r>
          </a:p>
          <a:p>
            <a:pPr lvl="1"/>
            <a:endParaRPr lang="en-US" sz="1200" dirty="0"/>
          </a:p>
          <a:p>
            <a:r>
              <a:rPr lang="en-US" dirty="0"/>
              <a:t>Helpful information</a:t>
            </a:r>
          </a:p>
          <a:p>
            <a:pPr lvl="1"/>
            <a:r>
              <a:rPr lang="en-US" dirty="0"/>
              <a:t>Example element library</a:t>
            </a:r>
          </a:p>
          <a:p>
            <a:pPr lvl="2"/>
            <a:r>
              <a:rPr lang="en-US" dirty="0"/>
              <a:t>Components demonstrating links, ports, clocks, event handling, etc.</a:t>
            </a:r>
          </a:p>
          <a:p>
            <a:pPr lvl="2"/>
            <a:r>
              <a:rPr lang="en-US" dirty="0" err="1"/>
              <a:t>sst</a:t>
            </a:r>
            <a:r>
              <a:rPr lang="en-US" dirty="0"/>
              <a:t>-elements/</a:t>
            </a:r>
            <a:r>
              <a:rPr lang="en-US" dirty="0" err="1"/>
              <a:t>src</a:t>
            </a:r>
            <a:r>
              <a:rPr lang="en-US" dirty="0"/>
              <a:t>/</a:t>
            </a:r>
            <a:r>
              <a:rPr lang="en-US" dirty="0" err="1"/>
              <a:t>sst</a:t>
            </a:r>
            <a:r>
              <a:rPr lang="en-US" dirty="0"/>
              <a:t>/elements/</a:t>
            </a:r>
            <a:r>
              <a:rPr lang="en-US" dirty="0" err="1"/>
              <a:t>simpleElementExample</a:t>
            </a:r>
            <a:r>
              <a:rPr lang="en-US" dirty="0"/>
              <a:t>/ </a:t>
            </a:r>
          </a:p>
          <a:p>
            <a:pPr lvl="1"/>
            <a:r>
              <a:rPr lang="en-US" dirty="0"/>
              <a:t>Wiki</a:t>
            </a:r>
          </a:p>
          <a:p>
            <a:pPr lvl="2"/>
            <a:r>
              <a:rPr lang="en-US" i="1" dirty="0"/>
              <a:t>Getting Started Extending SST (a little out of date)</a:t>
            </a:r>
          </a:p>
          <a:p>
            <a:pPr lvl="2"/>
            <a:r>
              <a:rPr lang="en-US" i="1" dirty="0"/>
              <a:t>Building Element Libraries outside SST source tree</a:t>
            </a:r>
          </a:p>
          <a:p>
            <a:pPr lvl="1"/>
            <a:r>
              <a:rPr lang="en-US" dirty="0"/>
              <a:t>Tutorials</a:t>
            </a:r>
          </a:p>
        </p:txBody>
      </p:sp>
    </p:spTree>
    <p:extLst>
      <p:ext uri="{BB962C8B-B14F-4D97-AF65-F5344CB8AC3E}">
        <p14:creationId xmlns:p14="http://schemas.microsoft.com/office/powerpoint/2010/main" val="22460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0BBB-025E-8E40-ACBE-ACBB919B3E40}"/>
              </a:ext>
            </a:extLst>
          </p:cNvPr>
          <p:cNvSpPr>
            <a:spLocks noGrp="1"/>
          </p:cNvSpPr>
          <p:nvPr>
            <p:ph type="title"/>
          </p:nvPr>
        </p:nvSpPr>
        <p:spPr/>
        <p:txBody>
          <a:bodyPr/>
          <a:lstStyle/>
          <a:p>
            <a:r>
              <a:rPr lang="en-US"/>
              <a:t>Another simulator?!</a:t>
            </a:r>
            <a:endParaRPr lang="en-US" dirty="0"/>
          </a:p>
        </p:txBody>
      </p:sp>
      <p:sp>
        <p:nvSpPr>
          <p:cNvPr id="6" name="Footer Placeholder 5">
            <a:extLst>
              <a:ext uri="{FF2B5EF4-FFF2-40B4-BE49-F238E27FC236}">
                <a16:creationId xmlns:a16="http://schemas.microsoft.com/office/drawing/2014/main" id="{96404845-C555-524D-AA00-6021E171575C}"/>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2A2F2597-A0B6-6243-A586-657E1F63F4EC}"/>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D90A269F-9043-8143-A85C-0D97499C8C65}"/>
              </a:ext>
            </a:extLst>
          </p:cNvPr>
          <p:cNvSpPr>
            <a:spLocks noGrp="1"/>
          </p:cNvSpPr>
          <p:nvPr>
            <p:ph idx="1"/>
          </p:nvPr>
        </p:nvSpPr>
        <p:spPr/>
        <p:txBody>
          <a:bodyPr>
            <a:normAutofit/>
          </a:bodyPr>
          <a:lstStyle/>
          <a:p>
            <a:r>
              <a:rPr lang="en-US" b="1" dirty="0">
                <a:solidFill>
                  <a:schemeClr val="accent1"/>
                </a:solidFill>
              </a:rPr>
              <a:t>Problem: </a:t>
            </a:r>
            <a:r>
              <a:rPr lang="en-US" dirty="0"/>
              <a:t>Simulation is slow</a:t>
            </a:r>
          </a:p>
          <a:p>
            <a:pPr lvl="1"/>
            <a:r>
              <a:rPr lang="en-US" dirty="0"/>
              <a:t>Tradeoff between accuracy and time to simulate</a:t>
            </a:r>
          </a:p>
          <a:p>
            <a:pPr lvl="1"/>
            <a:r>
              <a:rPr lang="en-US" dirty="0"/>
              <a:t>Many simulators are serial, with limited ability to model large, complex systems</a:t>
            </a:r>
          </a:p>
          <a:p>
            <a:r>
              <a:rPr lang="en-US" b="1" dirty="0">
                <a:solidFill>
                  <a:schemeClr val="accent1"/>
                </a:solidFill>
              </a:rPr>
              <a:t>Problem: </a:t>
            </a:r>
            <a:r>
              <a:rPr lang="en-US" dirty="0"/>
              <a:t>Lack of simulator flexibility</a:t>
            </a:r>
          </a:p>
          <a:p>
            <a:pPr lvl="1"/>
            <a:r>
              <a:rPr lang="en-US" dirty="0"/>
              <a:t>Want to combine single-purpose simulations to model system behavior</a:t>
            </a:r>
          </a:p>
          <a:p>
            <a:pPr lvl="1"/>
            <a:r>
              <a:rPr lang="en-US" dirty="0"/>
              <a:t>Tightly-coupled simulators: faster but difficult to modify (e.g., change network topology…)</a:t>
            </a:r>
          </a:p>
          <a:p>
            <a:pPr lvl="1"/>
            <a:r>
              <a:rPr lang="en-US" dirty="0"/>
              <a:t>Adding new functionality often requires significant effort</a:t>
            </a:r>
          </a:p>
          <a:p>
            <a:pPr marL="201159" lvl="1" indent="0">
              <a:buNone/>
            </a:pPr>
            <a:endParaRPr lang="en-US" dirty="0"/>
          </a:p>
          <a:p>
            <a:pPr marL="0" indent="0" algn="ctr">
              <a:buNone/>
            </a:pPr>
            <a:r>
              <a:rPr lang="en-US" b="1" i="1" dirty="0">
                <a:solidFill>
                  <a:schemeClr val="accent1"/>
                </a:solidFill>
              </a:rPr>
              <a:t>The Structural Simulation Toolkit:</a:t>
            </a:r>
            <a:br>
              <a:rPr lang="en-US" b="1" i="1" dirty="0">
                <a:solidFill>
                  <a:schemeClr val="accent1"/>
                </a:solidFill>
              </a:rPr>
            </a:br>
            <a:r>
              <a:rPr lang="en-US" i="1" dirty="0">
                <a:solidFill>
                  <a:schemeClr val="accent1"/>
                </a:solidFill>
              </a:rPr>
              <a:t>A parallel, discrete-event simulation framework for scalability and flexibility</a:t>
            </a:r>
          </a:p>
        </p:txBody>
      </p:sp>
    </p:spTree>
    <p:extLst>
      <p:ext uri="{BB962C8B-B14F-4D97-AF65-F5344CB8AC3E}">
        <p14:creationId xmlns:p14="http://schemas.microsoft.com/office/powerpoint/2010/main" val="18432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SST</a:t>
            </a:r>
          </a:p>
        </p:txBody>
      </p:sp>
      <p:sp>
        <p:nvSpPr>
          <p:cNvPr id="4" name="Slide Number Placeholder 3"/>
          <p:cNvSpPr>
            <a:spLocks noGrp="1"/>
          </p:cNvSpPr>
          <p:nvPr>
            <p:ph type="sldNum" sz="quarter" idx="4"/>
          </p:nvPr>
        </p:nvSpPr>
        <p:spPr/>
        <p:txBody>
          <a:bodyPr/>
          <a:lstStyle/>
          <a:p>
            <a:fld id="{A5E55A7B-7854-E145-92D9-B491DF4BAE2D}" type="slidenum">
              <a:rPr lang="en-US" smtClean="0"/>
              <a:pPr/>
              <a:t>60</a:t>
            </a:fld>
            <a:endParaRPr lang="en-US"/>
          </a:p>
        </p:txBody>
      </p:sp>
      <p:sp>
        <p:nvSpPr>
          <p:cNvPr id="3" name="Content Placeholder 2"/>
          <p:cNvSpPr>
            <a:spLocks noGrp="1"/>
          </p:cNvSpPr>
          <p:nvPr>
            <p:ph idx="1"/>
          </p:nvPr>
        </p:nvSpPr>
        <p:spPr/>
        <p:txBody>
          <a:bodyPr>
            <a:normAutofit lnSpcReduction="10000"/>
          </a:bodyPr>
          <a:lstStyle/>
          <a:p>
            <a:r>
              <a:rPr lang="en-US" dirty="0"/>
              <a:t>SST designed to be extensible</a:t>
            </a:r>
          </a:p>
          <a:p>
            <a:pPr lvl="1"/>
            <a:r>
              <a:rPr lang="en-US" dirty="0"/>
              <a:t>Components/subcomponents can be added without touching SST Elements</a:t>
            </a:r>
          </a:p>
          <a:p>
            <a:pPr lvl="1"/>
            <a:r>
              <a:rPr lang="en-US" dirty="0"/>
              <a:t>Many users start with SST Elements and then build their own customized internal libraries</a:t>
            </a:r>
          </a:p>
          <a:p>
            <a:pPr lvl="2"/>
            <a:r>
              <a:rPr lang="en-US" dirty="0"/>
              <a:t>Partially or completely replacing SST Element functionality</a:t>
            </a:r>
          </a:p>
          <a:p>
            <a:pPr lvl="1"/>
            <a:r>
              <a:rPr lang="en-US" dirty="0"/>
              <a:t>Modular design supports distributed workflow</a:t>
            </a:r>
          </a:p>
          <a:p>
            <a:pPr lvl="2"/>
            <a:r>
              <a:rPr lang="en-US" dirty="0"/>
              <a:t>Components/subcomponents can be built in isolation so long as interfaces are established</a:t>
            </a:r>
          </a:p>
          <a:p>
            <a:r>
              <a:rPr lang="en-US" dirty="0"/>
              <a:t>Many approaches</a:t>
            </a:r>
          </a:p>
          <a:p>
            <a:pPr lvl="1"/>
            <a:r>
              <a:rPr lang="en-US" dirty="0"/>
              <a:t>Build new set of components from scratch</a:t>
            </a:r>
          </a:p>
          <a:p>
            <a:pPr lvl="1"/>
            <a:r>
              <a:rPr lang="en-US" dirty="0"/>
              <a:t>Start from existing elements and replace components/subcomponents to meet your needs</a:t>
            </a:r>
          </a:p>
          <a:p>
            <a:pPr lvl="1"/>
            <a:r>
              <a:rPr lang="en-US" dirty="0"/>
              <a:t>Wrap existing simulators and insert as components or subcomponents</a:t>
            </a:r>
          </a:p>
          <a:p>
            <a:r>
              <a:rPr lang="en-US" dirty="0"/>
              <a:t>Modularity supports a distributed workflow</a:t>
            </a:r>
          </a:p>
          <a:p>
            <a:pPr lvl="1"/>
            <a:r>
              <a:rPr lang="en-US" dirty="0"/>
              <a:t>Components </a:t>
            </a:r>
          </a:p>
        </p:txBody>
      </p:sp>
    </p:spTree>
    <p:extLst>
      <p:ext uri="{BB962C8B-B14F-4D97-AF65-F5344CB8AC3E}">
        <p14:creationId xmlns:p14="http://schemas.microsoft.com/office/powerpoint/2010/main" val="118558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E1DA-78B7-9F45-9B94-85E0FF2B68AA}"/>
              </a:ext>
            </a:extLst>
          </p:cNvPr>
          <p:cNvSpPr>
            <a:spLocks noGrp="1"/>
          </p:cNvSpPr>
          <p:nvPr>
            <p:ph type="title"/>
          </p:nvPr>
        </p:nvSpPr>
        <p:spPr/>
        <p:txBody>
          <a:bodyPr/>
          <a:lstStyle/>
          <a:p>
            <a:r>
              <a:rPr lang="en-US" dirty="0"/>
              <a:t>Designing components for performance and scalability</a:t>
            </a:r>
          </a:p>
        </p:txBody>
      </p:sp>
      <p:sp>
        <p:nvSpPr>
          <p:cNvPr id="3" name="Footer Placeholder 2">
            <a:extLst>
              <a:ext uri="{FF2B5EF4-FFF2-40B4-BE49-F238E27FC236}">
                <a16:creationId xmlns:a16="http://schemas.microsoft.com/office/drawing/2014/main" id="{F81180F6-9B3D-8F4C-A746-DFDC91BF0E57}"/>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B48CAE2-92B0-2D46-A60B-631B5C0593DA}"/>
              </a:ext>
            </a:extLst>
          </p:cNvPr>
          <p:cNvSpPr>
            <a:spLocks noGrp="1"/>
          </p:cNvSpPr>
          <p:nvPr>
            <p:ph type="sldNum" sz="quarter" idx="4"/>
          </p:nvPr>
        </p:nvSpPr>
        <p:spPr/>
        <p:txBody>
          <a:bodyPr/>
          <a:lstStyle/>
          <a:p>
            <a:fld id="{4FAB73BC-B049-4115-A692-8D63A059BFB8}" type="slidenum">
              <a:rPr lang="en-US" smtClean="0"/>
              <a:pPr/>
              <a:t>61</a:t>
            </a:fld>
            <a:endParaRPr lang="en-US" dirty="0"/>
          </a:p>
        </p:txBody>
      </p:sp>
      <p:sp>
        <p:nvSpPr>
          <p:cNvPr id="5" name="Content Placeholder 4">
            <a:extLst>
              <a:ext uri="{FF2B5EF4-FFF2-40B4-BE49-F238E27FC236}">
                <a16:creationId xmlns:a16="http://schemas.microsoft.com/office/drawing/2014/main" id="{1E939418-8900-8949-8550-BB1C0B619C39}"/>
              </a:ext>
            </a:extLst>
          </p:cNvPr>
          <p:cNvSpPr>
            <a:spLocks noGrp="1"/>
          </p:cNvSpPr>
          <p:nvPr>
            <p:ph idx="1"/>
          </p:nvPr>
        </p:nvSpPr>
        <p:spPr/>
        <p:txBody>
          <a:bodyPr/>
          <a:lstStyle/>
          <a:p>
            <a:r>
              <a:rPr lang="en-US" dirty="0"/>
              <a:t>Most of the time, these concerns are secondary. But if you run into problems…</a:t>
            </a:r>
          </a:p>
          <a:p>
            <a:r>
              <a:rPr lang="en-US" dirty="0"/>
              <a:t>Higher link latencies reduce synchronization frequency</a:t>
            </a:r>
          </a:p>
          <a:p>
            <a:pPr lvl="1"/>
            <a:r>
              <a:rPr lang="en-US" dirty="0"/>
              <a:t>Push event delay latencies onto links where possible, instead of modeling internally</a:t>
            </a:r>
          </a:p>
          <a:p>
            <a:r>
              <a:rPr lang="en-US" dirty="0"/>
              <a:t>Temporarily de-clock idle clocked components</a:t>
            </a:r>
          </a:p>
          <a:p>
            <a:pPr lvl="1"/>
            <a:r>
              <a:rPr lang="en-US" dirty="0"/>
              <a:t>Note: De-clocking during a clock handler is very cheap</a:t>
            </a:r>
          </a:p>
          <a:p>
            <a:pPr lvl="1"/>
            <a:r>
              <a:rPr lang="en-US" dirty="0"/>
              <a:t>Re-enable when an event handler is triggered</a:t>
            </a:r>
          </a:p>
          <a:p>
            <a:endParaRPr lang="en-US" dirty="0"/>
          </a:p>
        </p:txBody>
      </p:sp>
    </p:spTree>
    <p:extLst>
      <p:ext uri="{BB962C8B-B14F-4D97-AF65-F5344CB8AC3E}">
        <p14:creationId xmlns:p14="http://schemas.microsoft.com/office/powerpoint/2010/main" val="212338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25B4-8F4A-E744-8A6E-68502C33D64A}"/>
              </a:ext>
            </a:extLst>
          </p:cNvPr>
          <p:cNvSpPr>
            <a:spLocks noGrp="1"/>
          </p:cNvSpPr>
          <p:nvPr>
            <p:ph type="ctrTitle"/>
          </p:nvPr>
        </p:nvSpPr>
        <p:spPr/>
        <p:txBody>
          <a:bodyPr/>
          <a:lstStyle/>
          <a:p>
            <a:r>
              <a:rPr lang="en-US" dirty="0"/>
              <a:t>Use Cases</a:t>
            </a:r>
          </a:p>
        </p:txBody>
      </p:sp>
      <p:sp>
        <p:nvSpPr>
          <p:cNvPr id="3" name="Subtitle 2">
            <a:extLst>
              <a:ext uri="{FF2B5EF4-FFF2-40B4-BE49-F238E27FC236}">
                <a16:creationId xmlns:a16="http://schemas.microsoft.com/office/drawing/2014/main" id="{8D469B66-5F15-1944-8E9F-4779A1DCBA3F}"/>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9E13C7C1-6F38-1643-ABD9-1761D8E5DC5B}"/>
              </a:ext>
            </a:extLst>
          </p:cNvPr>
          <p:cNvSpPr>
            <a:spLocks noGrp="1"/>
          </p:cNvSpPr>
          <p:nvPr>
            <p:ph type="ftr" sz="quarter" idx="11"/>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8389B27B-7AA9-8845-A378-A7517C578014}"/>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252807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 Use cases</a:t>
            </a:r>
          </a:p>
        </p:txBody>
      </p:sp>
      <p:sp>
        <p:nvSpPr>
          <p:cNvPr id="6" name="Slide Number Placeholder 5"/>
          <p:cNvSpPr>
            <a:spLocks noGrp="1"/>
          </p:cNvSpPr>
          <p:nvPr>
            <p:ph type="sldNum" sz="quarter" idx="4"/>
          </p:nvPr>
        </p:nvSpPr>
        <p:spPr/>
        <p:txBody>
          <a:bodyPr/>
          <a:lstStyle/>
          <a:p>
            <a:fld id="{A5E55A7B-7854-E145-92D9-B491DF4BAE2D}" type="slidenum">
              <a:rPr lang="en-US" smtClean="0"/>
              <a:pPr/>
              <a:t>63</a:t>
            </a:fld>
            <a:endParaRPr lang="en-US"/>
          </a:p>
        </p:txBody>
      </p:sp>
      <p:sp>
        <p:nvSpPr>
          <p:cNvPr id="3" name="Content Placeholder 2"/>
          <p:cNvSpPr>
            <a:spLocks noGrp="1"/>
          </p:cNvSpPr>
          <p:nvPr>
            <p:ph idx="1"/>
          </p:nvPr>
        </p:nvSpPr>
        <p:spPr/>
        <p:txBody>
          <a:bodyPr>
            <a:normAutofit/>
          </a:bodyPr>
          <a:lstStyle/>
          <a:p>
            <a:r>
              <a:rPr lang="en-US" dirty="0"/>
              <a:t>SST has been used for a wide variety of studies</a:t>
            </a:r>
          </a:p>
          <a:p>
            <a:pPr lvl="1"/>
            <a:r>
              <a:rPr lang="en-US" dirty="0"/>
              <a:t>Analyzing memory access patterns</a:t>
            </a:r>
          </a:p>
          <a:p>
            <a:pPr lvl="1"/>
            <a:r>
              <a:rPr lang="en-US" dirty="0"/>
              <a:t>Comparing multi-level memory management techniques</a:t>
            </a:r>
          </a:p>
          <a:p>
            <a:pPr lvl="1"/>
            <a:r>
              <a:rPr lang="en-US" dirty="0"/>
              <a:t>Evaluating application performance with different NVRAM organizations</a:t>
            </a:r>
          </a:p>
          <a:p>
            <a:pPr lvl="1"/>
            <a:r>
              <a:rPr lang="en-US" dirty="0"/>
              <a:t>Design space exploration across network bandwidths and node performance</a:t>
            </a:r>
          </a:p>
          <a:p>
            <a:pPr lvl="1"/>
            <a:r>
              <a:rPr lang="en-US" dirty="0"/>
              <a:t>Designing job scheduling algorithms for use across thousands of nodes</a:t>
            </a:r>
          </a:p>
          <a:p>
            <a:pPr lvl="1"/>
            <a:endParaRPr lang="en-US" dirty="0"/>
          </a:p>
          <a:p>
            <a:pPr lvl="1"/>
            <a:endParaRPr lang="en-US" dirty="0"/>
          </a:p>
          <a:p>
            <a:r>
              <a:rPr lang="en-US" dirty="0"/>
              <a:t>Next: Some studies using SST</a:t>
            </a:r>
          </a:p>
        </p:txBody>
      </p:sp>
    </p:spTree>
    <p:extLst>
      <p:ext uri="{BB962C8B-B14F-4D97-AF65-F5344CB8AC3E}">
        <p14:creationId xmlns:p14="http://schemas.microsoft.com/office/powerpoint/2010/main" val="88115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#1: Multi-level memory</a:t>
            </a:r>
            <a:endParaRPr lang="en-US" dirty="0"/>
          </a:p>
        </p:txBody>
      </p:sp>
      <p:sp>
        <p:nvSpPr>
          <p:cNvPr id="6" name="Slide Number Placeholder 5"/>
          <p:cNvSpPr>
            <a:spLocks noGrp="1"/>
          </p:cNvSpPr>
          <p:nvPr>
            <p:ph type="sldNum" sz="quarter" idx="4"/>
          </p:nvPr>
        </p:nvSpPr>
        <p:spPr/>
        <p:txBody>
          <a:bodyPr/>
          <a:lstStyle/>
          <a:p>
            <a:fld id="{A5E55A7B-7854-E145-92D9-B491DF4BAE2D}" type="slidenum">
              <a:rPr lang="en-US" smtClean="0"/>
              <a:pPr/>
              <a:t>64</a:t>
            </a:fld>
            <a:endParaRPr lang="en-US"/>
          </a:p>
        </p:txBody>
      </p:sp>
      <p:sp>
        <p:nvSpPr>
          <p:cNvPr id="7" name="Content Placeholder 2"/>
          <p:cNvSpPr>
            <a:spLocks noGrp="1"/>
          </p:cNvSpPr>
          <p:nvPr>
            <p:ph idx="1"/>
          </p:nvPr>
        </p:nvSpPr>
        <p:spPr/>
        <p:txBody>
          <a:bodyPr/>
          <a:lstStyle/>
          <a:p>
            <a:r>
              <a:rPr lang="en-US" dirty="0"/>
              <a:t>Future memory systems will be </a:t>
            </a:r>
            <a:r>
              <a:rPr lang="en-US" dirty="0">
                <a:solidFill>
                  <a:schemeClr val="accent6"/>
                </a:solidFill>
              </a:rPr>
              <a:t>Multi-Level Memory</a:t>
            </a:r>
          </a:p>
          <a:p>
            <a:pPr lvl="1"/>
            <a:r>
              <a:rPr lang="en-US" dirty="0"/>
              <a:t>Multiple kinds of memory in the same system (DDR, HBM, NVRAM) </a:t>
            </a:r>
          </a:p>
          <a:p>
            <a:r>
              <a:rPr lang="en-US" dirty="0"/>
              <a:t>MLM can potentially offer more “usable” bandwidth, less cost </a:t>
            </a:r>
          </a:p>
          <a:p>
            <a:r>
              <a:rPr lang="en-US" dirty="0"/>
              <a:t>Challenges:</a:t>
            </a:r>
          </a:p>
          <a:p>
            <a:pPr lvl="1"/>
            <a:r>
              <a:rPr lang="en-US" dirty="0"/>
              <a:t>substantial software and hardware (co-)design</a:t>
            </a:r>
          </a:p>
          <a:p>
            <a:pPr lvl="1"/>
            <a:r>
              <a:rPr lang="en-US" dirty="0"/>
              <a:t>no “one size fits all”</a:t>
            </a:r>
          </a:p>
          <a:p>
            <a:r>
              <a:rPr lang="en-US" dirty="0"/>
              <a:t>SST can explore HW &amp; SW organization</a:t>
            </a:r>
          </a:p>
        </p:txBody>
      </p:sp>
      <p:graphicFrame>
        <p:nvGraphicFramePr>
          <p:cNvPr id="8" name="Object 7"/>
          <p:cNvGraphicFramePr>
            <a:graphicFrameLocks noChangeAspect="1"/>
          </p:cNvGraphicFramePr>
          <p:nvPr>
            <p:extLst/>
          </p:nvPr>
        </p:nvGraphicFramePr>
        <p:xfrm>
          <a:off x="5333132" y="4059236"/>
          <a:ext cx="8658225" cy="2284412"/>
        </p:xfrm>
        <a:graphic>
          <a:graphicData uri="http://schemas.openxmlformats.org/presentationml/2006/ole">
            <mc:AlternateContent xmlns:mc="http://schemas.openxmlformats.org/markup-compatibility/2006">
              <mc:Choice xmlns:v="urn:schemas-microsoft-com:vml" Requires="v">
                <p:oleObj spid="_x0000_s1100" name="Document" r:id="rId3" imgW="5486400" imgH="1447800" progId="Word.Document.12">
                  <p:embed/>
                </p:oleObj>
              </mc:Choice>
              <mc:Fallback>
                <p:oleObj name="Document" r:id="rId3" imgW="5486400" imgH="1447800" progId="Word.Document.12">
                  <p:embed/>
                  <p:pic>
                    <p:nvPicPr>
                      <p:cNvPr id="8" name="Object 7"/>
                      <p:cNvPicPr/>
                      <p:nvPr/>
                    </p:nvPicPr>
                    <p:blipFill>
                      <a:blip r:embed="rId4"/>
                      <a:stretch>
                        <a:fillRect/>
                      </a:stretch>
                    </p:blipFill>
                    <p:spPr>
                      <a:xfrm>
                        <a:off x="5333132" y="4059236"/>
                        <a:ext cx="8658225" cy="2284412"/>
                      </a:xfrm>
                      <a:prstGeom prst="rect">
                        <a:avLst/>
                      </a:prstGeom>
                    </p:spPr>
                  </p:pic>
                </p:oleObj>
              </mc:Fallback>
            </mc:AlternateContent>
          </a:graphicData>
        </a:graphic>
      </p:graphicFrame>
      <p:grpSp>
        <p:nvGrpSpPr>
          <p:cNvPr id="4" name="Group 3"/>
          <p:cNvGrpSpPr/>
          <p:nvPr/>
        </p:nvGrpSpPr>
        <p:grpSpPr>
          <a:xfrm>
            <a:off x="6735746" y="6230774"/>
            <a:ext cx="4070717" cy="369333"/>
            <a:chOff x="2883158" y="6019283"/>
            <a:chExt cx="4070717" cy="369331"/>
          </a:xfrm>
        </p:grpSpPr>
        <p:sp>
          <p:nvSpPr>
            <p:cNvPr id="9" name="Rectangle 8"/>
            <p:cNvSpPr/>
            <p:nvPr/>
          </p:nvSpPr>
          <p:spPr>
            <a:xfrm>
              <a:off x="2883158" y="6019283"/>
              <a:ext cx="625492" cy="369331"/>
            </a:xfrm>
            <a:prstGeom prst="rect">
              <a:avLst/>
            </a:prstGeom>
          </p:spPr>
          <p:txBody>
            <a:bodyPr wrap="none">
              <a:spAutoFit/>
            </a:bodyPr>
            <a:lstStyle/>
            <a:p>
              <a:r>
                <a:rPr lang="en-US" dirty="0"/>
                <a:t>AMD</a:t>
              </a:r>
            </a:p>
          </p:txBody>
        </p:sp>
        <p:sp>
          <p:nvSpPr>
            <p:cNvPr id="11" name="Rectangle 10"/>
            <p:cNvSpPr/>
            <p:nvPr/>
          </p:nvSpPr>
          <p:spPr>
            <a:xfrm>
              <a:off x="6019004" y="6019283"/>
              <a:ext cx="934871" cy="369331"/>
            </a:xfrm>
            <a:prstGeom prst="rect">
              <a:avLst/>
            </a:prstGeom>
          </p:spPr>
          <p:txBody>
            <a:bodyPr wrap="none">
              <a:spAutoFit/>
            </a:bodyPr>
            <a:lstStyle/>
            <a:p>
              <a:r>
                <a:rPr lang="en-US" dirty="0"/>
                <a:t>Marvell</a:t>
              </a:r>
            </a:p>
          </p:txBody>
        </p:sp>
      </p:grpSp>
    </p:spTree>
    <p:extLst>
      <p:ext uri="{BB962C8B-B14F-4D97-AF65-F5344CB8AC3E}">
        <p14:creationId xmlns:p14="http://schemas.microsoft.com/office/powerpoint/2010/main" val="369555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Memory Accesses</a:t>
            </a:r>
          </a:p>
        </p:txBody>
      </p:sp>
      <p:sp>
        <p:nvSpPr>
          <p:cNvPr id="4" name="Slide Number Placeholder 3"/>
          <p:cNvSpPr>
            <a:spLocks noGrp="1"/>
          </p:cNvSpPr>
          <p:nvPr>
            <p:ph type="sldNum" sz="quarter" idx="4"/>
          </p:nvPr>
        </p:nvSpPr>
        <p:spPr/>
        <p:txBody>
          <a:bodyPr/>
          <a:lstStyle/>
          <a:p>
            <a:fld id="{A5E55A7B-7854-E145-92D9-B491DF4BAE2D}" type="slidenum">
              <a:rPr lang="en-US" smtClean="0"/>
              <a:pPr/>
              <a:t>65</a:t>
            </a:fld>
            <a:endParaRPr lang="en-US"/>
          </a:p>
        </p:txBody>
      </p:sp>
      <p:sp>
        <p:nvSpPr>
          <p:cNvPr id="3" name="Content Placeholder 2"/>
          <p:cNvSpPr>
            <a:spLocks noGrp="1"/>
          </p:cNvSpPr>
          <p:nvPr>
            <p:ph idx="1"/>
          </p:nvPr>
        </p:nvSpPr>
        <p:spPr/>
        <p:txBody>
          <a:bodyPr/>
          <a:lstStyle/>
          <a:p>
            <a:r>
              <a:rPr lang="en-US" dirty="0"/>
              <a:t>Capture post-cache accesses</a:t>
            </a:r>
          </a:p>
          <a:p>
            <a:r>
              <a:rPr lang="en-US" dirty="0"/>
              <a:t>Setup:</a:t>
            </a:r>
          </a:p>
          <a:p>
            <a:pPr lvl="1"/>
            <a:r>
              <a:rPr lang="en-US" dirty="0"/>
              <a:t>“Quads” of 4 cores</a:t>
            </a:r>
          </a:p>
          <a:p>
            <a:pPr lvl="1"/>
            <a:r>
              <a:rPr lang="en-US" dirty="0"/>
              <a:t>Histogram generator implemented as a </a:t>
            </a:r>
            <a:r>
              <a:rPr lang="en-US" dirty="0" err="1"/>
              <a:t>prefetcher</a:t>
            </a:r>
            <a:endParaRPr lang="en-US" dirty="0"/>
          </a:p>
        </p:txBody>
      </p:sp>
      <p:pic>
        <p:nvPicPr>
          <p:cNvPr id="6" name="Picture 5" descr="HistoMethod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439" y="1612774"/>
            <a:ext cx="4375151" cy="4185285"/>
          </a:xfrm>
          <a:prstGeom prst="rect">
            <a:avLst/>
          </a:prstGeom>
        </p:spPr>
      </p:pic>
      <p:sp>
        <p:nvSpPr>
          <p:cNvPr id="7" name="TextBox 6"/>
          <p:cNvSpPr txBox="1"/>
          <p:nvPr/>
        </p:nvSpPr>
        <p:spPr>
          <a:xfrm>
            <a:off x="874635" y="3772957"/>
            <a:ext cx="5492209" cy="1569660"/>
          </a:xfrm>
          <a:prstGeom prst="rect">
            <a:avLst/>
          </a:prstGeom>
          <a:noFill/>
        </p:spPr>
        <p:txBody>
          <a:bodyPr wrap="none" rtlCol="0">
            <a:spAutoFit/>
          </a:bodyPr>
          <a:lstStyle/>
          <a:p>
            <a:r>
              <a:rPr lang="en-US" sz="1600" b="1" dirty="0">
                <a:latin typeface="Courier New"/>
                <a:cs typeface="Courier New"/>
              </a:rPr>
              <a:t>l2SnoopParams = {</a:t>
            </a:r>
          </a:p>
          <a:p>
            <a:r>
              <a:rPr lang="en-US" sz="1600" b="1" dirty="0">
                <a:latin typeface="Courier New"/>
                <a:cs typeface="Courier New"/>
              </a:rPr>
              <a:t>  "</a:t>
            </a:r>
            <a:r>
              <a:rPr lang="en-US" sz="1600" b="1" dirty="0" err="1">
                <a:latin typeface="Courier New"/>
                <a:cs typeface="Courier New"/>
              </a:rPr>
              <a:t>prefetcher</a:t>
            </a:r>
            <a:r>
              <a:rPr lang="en-US" sz="1600" b="1" dirty="0">
                <a:latin typeface="Courier New"/>
                <a:cs typeface="Courier New"/>
              </a:rPr>
              <a:t>": "</a:t>
            </a:r>
            <a:r>
              <a:rPr lang="en-US" sz="1600" b="1" dirty="0" err="1">
                <a:latin typeface="Courier New"/>
                <a:cs typeface="Courier New"/>
              </a:rPr>
              <a:t>cassini.AddrHistogrammer</a:t>
            </a:r>
            <a:r>
              <a:rPr lang="en-US" sz="1600" b="1" dirty="0">
                <a:latin typeface="Courier New"/>
                <a:cs typeface="Courier New"/>
              </a:rPr>
              <a:t>",</a:t>
            </a:r>
          </a:p>
          <a:p>
            <a:r>
              <a:rPr lang="en-US" sz="1600" b="1" dirty="0">
                <a:latin typeface="Courier New"/>
                <a:cs typeface="Courier New"/>
              </a:rPr>
              <a:t>  "</a:t>
            </a:r>
            <a:r>
              <a:rPr lang="en-US" sz="1600" b="1" dirty="0" err="1">
                <a:latin typeface="Courier New"/>
                <a:cs typeface="Courier New"/>
              </a:rPr>
              <a:t>prefetcher.histo_bin_width</a:t>
            </a:r>
            <a:r>
              <a:rPr lang="en-US" sz="1600" b="1" dirty="0">
                <a:latin typeface="Courier New"/>
                <a:cs typeface="Courier New"/>
              </a:rPr>
              <a:t>": 4096,</a:t>
            </a:r>
          </a:p>
          <a:p>
            <a:r>
              <a:rPr lang="en-US" sz="1600" b="1" dirty="0">
                <a:latin typeface="Courier New"/>
                <a:cs typeface="Courier New"/>
              </a:rPr>
              <a:t>  "</a:t>
            </a:r>
            <a:r>
              <a:rPr lang="en-US" sz="1600" b="1" dirty="0" err="1">
                <a:latin typeface="Courier New"/>
                <a:cs typeface="Courier New"/>
              </a:rPr>
              <a:t>prefetcher.heap_begin</a:t>
            </a:r>
            <a:r>
              <a:rPr lang="en-US" sz="1600" b="1" dirty="0">
                <a:latin typeface="Courier New"/>
                <a:cs typeface="Courier New"/>
              </a:rPr>
              <a:t>": "1 </a:t>
            </a:r>
            <a:r>
              <a:rPr lang="en-US" sz="1600" b="1" dirty="0" err="1">
                <a:latin typeface="Courier New"/>
                <a:cs typeface="Courier New"/>
              </a:rPr>
              <a:t>GiB</a:t>
            </a:r>
            <a:r>
              <a:rPr lang="en-US" sz="1600" b="1" dirty="0">
                <a:latin typeface="Courier New"/>
                <a:cs typeface="Courier New"/>
              </a:rPr>
              <a:t>",</a:t>
            </a:r>
          </a:p>
          <a:p>
            <a:r>
              <a:rPr lang="en-US" sz="1600" b="1" dirty="0">
                <a:latin typeface="Courier New"/>
                <a:cs typeface="Courier New"/>
              </a:rPr>
              <a:t>  "</a:t>
            </a:r>
            <a:r>
              <a:rPr lang="en-US" sz="1600" b="1" dirty="0" err="1">
                <a:latin typeface="Courier New"/>
                <a:cs typeface="Courier New"/>
              </a:rPr>
              <a:t>prefetcher.heap_end</a:t>
            </a:r>
            <a:r>
              <a:rPr lang="en-US" sz="1600" b="1" dirty="0">
                <a:latin typeface="Courier New"/>
                <a:cs typeface="Courier New"/>
              </a:rPr>
              <a:t>": "9 </a:t>
            </a:r>
            <a:r>
              <a:rPr lang="en-US" sz="1600" b="1" dirty="0" err="1">
                <a:latin typeface="Courier New"/>
                <a:cs typeface="Courier New"/>
              </a:rPr>
              <a:t>GiB</a:t>
            </a:r>
            <a:r>
              <a:rPr lang="en-US" sz="1600" b="1" dirty="0">
                <a:latin typeface="Courier New"/>
                <a:cs typeface="Courier New"/>
              </a:rPr>
              <a:t>"</a:t>
            </a:r>
          </a:p>
          <a:p>
            <a:r>
              <a:rPr lang="en-US" sz="1600" b="1" dirty="0">
                <a:latin typeface="Courier New"/>
                <a:cs typeface="Courier New"/>
              </a:rPr>
              <a:t>}</a:t>
            </a:r>
          </a:p>
        </p:txBody>
      </p:sp>
    </p:spTree>
    <p:extLst>
      <p:ext uri="{BB962C8B-B14F-4D97-AF65-F5344CB8AC3E}">
        <p14:creationId xmlns:p14="http://schemas.microsoft.com/office/powerpoint/2010/main" val="323052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711802" y="4963067"/>
            <a:ext cx="1591733" cy="369332"/>
          </a:xfrm>
          <a:prstGeom prst="rect">
            <a:avLst/>
          </a:prstGeom>
          <a:noFill/>
        </p:spPr>
        <p:txBody>
          <a:bodyPr wrap="square" rtlCol="0">
            <a:spAutoFit/>
          </a:bodyPr>
          <a:lstStyle/>
          <a:p>
            <a:pPr algn="ctr"/>
            <a:r>
              <a:rPr lang="en-US" b="1" dirty="0">
                <a:solidFill>
                  <a:prstClr val="black"/>
                </a:solidFill>
                <a:latin typeface="Arial"/>
              </a:rPr>
              <a:t>Irregular</a:t>
            </a:r>
          </a:p>
        </p:txBody>
      </p:sp>
      <p:pic>
        <p:nvPicPr>
          <p:cNvPr id="3" name="Picture 2" descr="Histo-minife2.0-100x100x10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892" y="1026289"/>
            <a:ext cx="3291840" cy="2468880"/>
          </a:xfrm>
          <a:prstGeom prst="rect">
            <a:avLst/>
          </a:prstGeom>
        </p:spPr>
      </p:pic>
      <p:pic>
        <p:nvPicPr>
          <p:cNvPr id="6" name="Picture 5" descr="histo-lulesh-100x100x1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487" y="3762712"/>
            <a:ext cx="3204464" cy="2548128"/>
          </a:xfrm>
          <a:prstGeom prst="rect">
            <a:avLst/>
          </a:prstGeom>
        </p:spPr>
      </p:pic>
      <p:pic>
        <p:nvPicPr>
          <p:cNvPr id="7" name="Picture 6" descr="histo-rsbench-large-300Ki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9487" y="1048419"/>
            <a:ext cx="3308096" cy="2639568"/>
          </a:xfrm>
          <a:prstGeom prst="rect">
            <a:avLst/>
          </a:prstGeom>
        </p:spPr>
      </p:pic>
      <p:pic>
        <p:nvPicPr>
          <p:cNvPr id="8" name="Picture 7" descr="histo-miniaero-256x32x32-4step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892" y="3687987"/>
            <a:ext cx="3190240" cy="2550160"/>
          </a:xfrm>
          <a:prstGeom prst="rect">
            <a:avLst/>
          </a:prstGeom>
        </p:spPr>
      </p:pic>
      <p:sp>
        <p:nvSpPr>
          <p:cNvPr id="2" name="Title 1"/>
          <p:cNvSpPr>
            <a:spLocks noGrp="1"/>
          </p:cNvSpPr>
          <p:nvPr>
            <p:ph type="title"/>
          </p:nvPr>
        </p:nvSpPr>
        <p:spPr/>
        <p:txBody>
          <a:bodyPr/>
          <a:lstStyle/>
          <a:p>
            <a:r>
              <a:rPr lang="en-US" dirty="0"/>
              <a:t>Analysis: Diverse Page Access Patterns</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66</a:t>
            </a:fld>
            <a:endParaRPr lang="en-US">
              <a:solidFill>
                <a:prstClr val="black"/>
              </a:solidFill>
            </a:endParaRPr>
          </a:p>
        </p:txBody>
      </p:sp>
      <p:sp>
        <p:nvSpPr>
          <p:cNvPr id="18" name="TextBox 17"/>
          <p:cNvSpPr txBox="1"/>
          <p:nvPr/>
        </p:nvSpPr>
        <p:spPr>
          <a:xfrm>
            <a:off x="3279023" y="4594544"/>
            <a:ext cx="2108197" cy="646331"/>
          </a:xfrm>
          <a:prstGeom prst="rect">
            <a:avLst/>
          </a:prstGeom>
          <a:noFill/>
        </p:spPr>
        <p:txBody>
          <a:bodyPr wrap="square" rtlCol="0">
            <a:spAutoFit/>
          </a:bodyPr>
          <a:lstStyle/>
          <a:p>
            <a:pPr algn="ctr"/>
            <a:r>
              <a:rPr lang="en-US" b="1" dirty="0">
                <a:solidFill>
                  <a:prstClr val="black"/>
                </a:solidFill>
                <a:latin typeface="Arial"/>
              </a:rPr>
              <a:t>Few, Well-defined Regions</a:t>
            </a:r>
          </a:p>
        </p:txBody>
      </p:sp>
      <p:sp>
        <p:nvSpPr>
          <p:cNvPr id="19" name="TextBox 18"/>
          <p:cNvSpPr txBox="1"/>
          <p:nvPr/>
        </p:nvSpPr>
        <p:spPr>
          <a:xfrm rot="16200000">
            <a:off x="270943" y="3027290"/>
            <a:ext cx="3810000" cy="430887"/>
          </a:xfrm>
          <a:prstGeom prst="rect">
            <a:avLst/>
          </a:prstGeom>
          <a:noFill/>
        </p:spPr>
        <p:txBody>
          <a:bodyPr wrap="square" rtlCol="0">
            <a:spAutoFit/>
          </a:bodyPr>
          <a:lstStyle/>
          <a:p>
            <a:pPr algn="ctr"/>
            <a:r>
              <a:rPr lang="en-US" sz="2200" dirty="0">
                <a:solidFill>
                  <a:prstClr val="black"/>
                </a:solidFill>
                <a:latin typeface="Arial"/>
              </a:rPr>
              <a:t>Physical address histograms</a:t>
            </a:r>
          </a:p>
        </p:txBody>
      </p:sp>
      <p:sp>
        <p:nvSpPr>
          <p:cNvPr id="9" name="TextBox 8"/>
          <p:cNvSpPr txBox="1"/>
          <p:nvPr/>
        </p:nvSpPr>
        <p:spPr>
          <a:xfrm>
            <a:off x="3356775" y="1976321"/>
            <a:ext cx="1601288" cy="369332"/>
          </a:xfrm>
          <a:prstGeom prst="rect">
            <a:avLst/>
          </a:prstGeom>
          <a:noFill/>
        </p:spPr>
        <p:txBody>
          <a:bodyPr wrap="square" rtlCol="0">
            <a:spAutoFit/>
          </a:bodyPr>
          <a:lstStyle/>
          <a:p>
            <a:pPr algn="ctr"/>
            <a:r>
              <a:rPr lang="en-US" b="1" dirty="0">
                <a:solidFill>
                  <a:prstClr val="black"/>
                </a:solidFill>
                <a:latin typeface="Arial"/>
              </a:rPr>
              <a:t>Regular</a:t>
            </a:r>
          </a:p>
        </p:txBody>
      </p:sp>
      <p:sp>
        <p:nvSpPr>
          <p:cNvPr id="20" name="TextBox 19"/>
          <p:cNvSpPr txBox="1"/>
          <p:nvPr/>
        </p:nvSpPr>
        <p:spPr>
          <a:xfrm>
            <a:off x="7550963" y="1976321"/>
            <a:ext cx="1601288" cy="369332"/>
          </a:xfrm>
          <a:prstGeom prst="rect">
            <a:avLst/>
          </a:prstGeom>
          <a:noFill/>
        </p:spPr>
        <p:txBody>
          <a:bodyPr wrap="square" rtlCol="0">
            <a:spAutoFit/>
          </a:bodyPr>
          <a:lstStyle/>
          <a:p>
            <a:pPr algn="ctr"/>
            <a:r>
              <a:rPr lang="en-US" b="1" dirty="0">
                <a:solidFill>
                  <a:prstClr val="black"/>
                </a:solidFill>
                <a:latin typeface="Arial"/>
              </a:rPr>
              <a:t>Irregular</a:t>
            </a:r>
          </a:p>
        </p:txBody>
      </p:sp>
      <p:sp>
        <p:nvSpPr>
          <p:cNvPr id="21" name="TextBox 20"/>
          <p:cNvSpPr txBox="1"/>
          <p:nvPr/>
        </p:nvSpPr>
        <p:spPr>
          <a:xfrm>
            <a:off x="7487495" y="4595757"/>
            <a:ext cx="1601288" cy="646331"/>
          </a:xfrm>
          <a:prstGeom prst="rect">
            <a:avLst/>
          </a:prstGeom>
          <a:noFill/>
        </p:spPr>
        <p:txBody>
          <a:bodyPr wrap="square" rtlCol="0">
            <a:spAutoFit/>
          </a:bodyPr>
          <a:lstStyle/>
          <a:p>
            <a:pPr algn="ctr"/>
            <a:r>
              <a:rPr lang="en-US" b="1" dirty="0">
                <a:solidFill>
                  <a:prstClr val="black"/>
                </a:solidFill>
                <a:latin typeface="Arial"/>
              </a:rPr>
              <a:t>Multiple</a:t>
            </a:r>
          </a:p>
          <a:p>
            <a:pPr algn="ctr"/>
            <a:r>
              <a:rPr lang="en-US" b="1" dirty="0">
                <a:solidFill>
                  <a:prstClr val="black"/>
                </a:solidFill>
                <a:latin typeface="Arial"/>
              </a:rPr>
              <a:t>Regions</a:t>
            </a:r>
          </a:p>
        </p:txBody>
      </p:sp>
      <p:grpSp>
        <p:nvGrpSpPr>
          <p:cNvPr id="5" name="Group 4"/>
          <p:cNvGrpSpPr/>
          <p:nvPr/>
        </p:nvGrpSpPr>
        <p:grpSpPr>
          <a:xfrm>
            <a:off x="4633820" y="991676"/>
            <a:ext cx="3291840" cy="5161475"/>
            <a:chOff x="1218931" y="991675"/>
            <a:chExt cx="3291840" cy="5161475"/>
          </a:xfrm>
        </p:grpSpPr>
        <p:pic>
          <p:nvPicPr>
            <p:cNvPr id="14" name="Picture 13" descr="sortedHisto-lulesh2.0-100x100x100.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8931" y="991675"/>
              <a:ext cx="3291840" cy="2468880"/>
            </a:xfrm>
            <a:prstGeom prst="rect">
              <a:avLst/>
            </a:prstGeom>
          </p:spPr>
        </p:pic>
        <p:pic>
          <p:nvPicPr>
            <p:cNvPr id="16" name="Picture 15" descr="sortedHisto-minife2.0-100x100x100.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8931" y="3684270"/>
              <a:ext cx="3291840" cy="2468880"/>
            </a:xfrm>
            <a:prstGeom prst="rect">
              <a:avLst/>
            </a:prstGeom>
          </p:spPr>
        </p:pic>
        <p:pic>
          <p:nvPicPr>
            <p:cNvPr id="17" name="pasted-image.png"/>
            <p:cNvPicPr/>
            <p:nvPr/>
          </p:nvPicPr>
          <p:blipFill>
            <a:blip r:embed="rId9">
              <a:extLst/>
            </a:blip>
            <a:stretch>
              <a:fillRect/>
            </a:stretch>
          </p:blipFill>
          <p:spPr>
            <a:xfrm>
              <a:off x="2116943" y="4461244"/>
              <a:ext cx="1353313" cy="845821"/>
            </a:xfrm>
            <a:prstGeom prst="rect">
              <a:avLst/>
            </a:prstGeom>
            <a:ln w="12700" cap="flat">
              <a:noFill/>
              <a:miter lim="400000"/>
            </a:ln>
            <a:effectLst/>
          </p:spPr>
        </p:pic>
        <p:pic>
          <p:nvPicPr>
            <p:cNvPr id="22" name="pasted-image.png"/>
            <p:cNvPicPr/>
            <p:nvPr/>
          </p:nvPicPr>
          <p:blipFill>
            <a:blip r:embed="rId10">
              <a:extLst/>
            </a:blip>
            <a:stretch>
              <a:fillRect/>
            </a:stretch>
          </p:blipFill>
          <p:spPr>
            <a:xfrm>
              <a:off x="2116943" y="1705147"/>
              <a:ext cx="1269344" cy="846230"/>
            </a:xfrm>
            <a:prstGeom prst="rect">
              <a:avLst/>
            </a:prstGeom>
            <a:ln w="12700" cap="flat">
              <a:noFill/>
              <a:miter lim="400000"/>
            </a:ln>
            <a:effectLst/>
          </p:spPr>
        </p:pic>
      </p:grpSp>
    </p:spTree>
    <p:extLst>
      <p:ext uri="{BB962C8B-B14F-4D97-AF65-F5344CB8AC3E}">
        <p14:creationId xmlns:p14="http://schemas.microsoft.com/office/powerpoint/2010/main" val="69586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Memory Simulation</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67</a:t>
            </a:fld>
            <a:endParaRPr lang="en-US">
              <a:solidFill>
                <a:prstClr val="black"/>
              </a:solidFill>
            </a:endParaRPr>
          </a:p>
        </p:txBody>
      </p:sp>
      <p:sp>
        <p:nvSpPr>
          <p:cNvPr id="3" name="Content Placeholder 2"/>
          <p:cNvSpPr>
            <a:spLocks noGrp="1"/>
          </p:cNvSpPr>
          <p:nvPr>
            <p:ph idx="1"/>
          </p:nvPr>
        </p:nvSpPr>
        <p:spPr>
          <a:xfrm>
            <a:off x="720649" y="1429232"/>
            <a:ext cx="6162752" cy="4663440"/>
          </a:xfrm>
        </p:spPr>
        <p:txBody>
          <a:bodyPr/>
          <a:lstStyle/>
          <a:p>
            <a:r>
              <a:rPr lang="en-US" dirty="0"/>
              <a:t>Multiple memory types:</a:t>
            </a:r>
          </a:p>
          <a:p>
            <a:pPr lvl="1"/>
            <a:r>
              <a:rPr lang="en-US" dirty="0"/>
              <a:t>DDR DRAM (</a:t>
            </a:r>
            <a:r>
              <a:rPr lang="en-US" dirty="0" err="1"/>
              <a:t>DramSim</a:t>
            </a:r>
            <a:r>
              <a:rPr lang="en-US" dirty="0"/>
              <a:t>)</a:t>
            </a:r>
          </a:p>
          <a:p>
            <a:pPr lvl="1"/>
            <a:r>
              <a:rPr lang="en-US" dirty="0"/>
              <a:t>HMC-like Stacked Memory (</a:t>
            </a:r>
            <a:r>
              <a:rPr lang="en-US" dirty="0" err="1"/>
              <a:t>VaultSim</a:t>
            </a:r>
            <a:r>
              <a:rPr lang="en-US" dirty="0"/>
              <a:t>)</a:t>
            </a:r>
          </a:p>
          <a:p>
            <a:pPr lvl="1"/>
            <a:r>
              <a:rPr lang="en-US" dirty="0"/>
              <a:t>NVRAM (</a:t>
            </a:r>
            <a:r>
              <a:rPr lang="en-US" dirty="0" err="1"/>
              <a:t>NVDIMMSim</a:t>
            </a:r>
            <a:r>
              <a:rPr lang="en-US" dirty="0"/>
              <a:t>)</a:t>
            </a:r>
          </a:p>
          <a:p>
            <a:r>
              <a:rPr lang="en-US" dirty="0"/>
              <a:t>Addresses can be interleaved, or blocked between memory types</a:t>
            </a:r>
          </a:p>
        </p:txBody>
      </p:sp>
      <p:pic>
        <p:nvPicPr>
          <p:cNvPr id="8" name="Picture 7"/>
          <p:cNvPicPr>
            <a:picLocks noChangeAspect="1"/>
          </p:cNvPicPr>
          <p:nvPr/>
        </p:nvPicPr>
        <p:blipFill>
          <a:blip r:embed="rId2"/>
          <a:stretch>
            <a:fillRect/>
          </a:stretch>
        </p:blipFill>
        <p:spPr>
          <a:xfrm>
            <a:off x="7096445" y="895742"/>
            <a:ext cx="3342955" cy="3764759"/>
          </a:xfrm>
          <a:prstGeom prst="rect">
            <a:avLst/>
          </a:prstGeom>
        </p:spPr>
      </p:pic>
      <p:sp>
        <p:nvSpPr>
          <p:cNvPr id="9" name="TextBox 8"/>
          <p:cNvSpPr txBox="1"/>
          <p:nvPr/>
        </p:nvSpPr>
        <p:spPr>
          <a:xfrm>
            <a:off x="2712022" y="1665856"/>
            <a:ext cx="184731" cy="369332"/>
          </a:xfrm>
          <a:prstGeom prst="rect">
            <a:avLst/>
          </a:prstGeom>
          <a:noFill/>
        </p:spPr>
        <p:txBody>
          <a:bodyPr wrap="none" rtlCol="0">
            <a:spAutoFit/>
          </a:bodyPr>
          <a:lstStyle/>
          <a:p>
            <a:endParaRPr lang="en-US" dirty="0"/>
          </a:p>
        </p:txBody>
      </p:sp>
      <p:sp>
        <p:nvSpPr>
          <p:cNvPr id="11" name="Rectangle 10"/>
          <p:cNvSpPr/>
          <p:nvPr/>
        </p:nvSpPr>
        <p:spPr>
          <a:xfrm>
            <a:off x="2511777" y="4121825"/>
            <a:ext cx="4741335" cy="2031325"/>
          </a:xfrm>
          <a:prstGeom prst="rect">
            <a:avLst/>
          </a:prstGeom>
        </p:spPr>
        <p:txBody>
          <a:bodyPr wrap="square">
            <a:spAutoFit/>
          </a:bodyPr>
          <a:lstStyle/>
          <a:p>
            <a:r>
              <a:rPr lang="en-US" sz="1400" dirty="0" err="1">
                <a:latin typeface="Courier New"/>
                <a:cs typeface="Courier New"/>
              </a:rPr>
              <a:t>dc.addParams</a:t>
            </a:r>
            <a:r>
              <a:rPr lang="en-US" sz="1400" dirty="0">
                <a:latin typeface="Courier New"/>
                <a:cs typeface="Courier New"/>
              </a:rPr>
              <a:t>({</a:t>
            </a:r>
          </a:p>
          <a:p>
            <a:r>
              <a:rPr lang="en-US" sz="1400" dirty="0">
                <a:latin typeface="Courier New"/>
                <a:cs typeface="Courier New"/>
              </a:rPr>
              <a:t>  "</a:t>
            </a:r>
            <a:r>
              <a:rPr lang="en-US" sz="1400" dirty="0" err="1">
                <a:latin typeface="Courier New"/>
                <a:cs typeface="Courier New"/>
              </a:rPr>
              <a:t>addr_range_start</a:t>
            </a:r>
            <a:r>
              <a:rPr lang="en-US" sz="1400" dirty="0">
                <a:latin typeface="Courier New"/>
                <a:cs typeface="Courier New"/>
              </a:rPr>
              <a:t>": </a:t>
            </a:r>
            <a:r>
              <a:rPr lang="en-US" sz="1400" b="1" dirty="0" err="1">
                <a:latin typeface="Courier New"/>
                <a:cs typeface="Courier New"/>
              </a:rPr>
              <a:t>start_pos</a:t>
            </a:r>
            <a:r>
              <a:rPr lang="en-US" sz="1400" dirty="0">
                <a:latin typeface="Courier New"/>
                <a:cs typeface="Courier New"/>
              </a:rPr>
              <a:t>,</a:t>
            </a:r>
          </a:p>
          <a:p>
            <a:r>
              <a:rPr lang="en-US" sz="1400" dirty="0">
                <a:latin typeface="Courier New"/>
                <a:cs typeface="Courier New"/>
              </a:rPr>
              <a:t>  "</a:t>
            </a:r>
            <a:r>
              <a:rPr lang="en-US" sz="1400" dirty="0" err="1">
                <a:latin typeface="Courier New"/>
                <a:cs typeface="Courier New"/>
              </a:rPr>
              <a:t>addr_range_end</a:t>
            </a:r>
            <a:r>
              <a:rPr lang="en-US" sz="1400" dirty="0">
                <a:latin typeface="Courier New"/>
                <a:cs typeface="Courier New"/>
              </a:rPr>
              <a:t>":  </a:t>
            </a:r>
            <a:r>
              <a:rPr lang="en-US" sz="1400" b="1" dirty="0" err="1">
                <a:latin typeface="Courier New"/>
                <a:cs typeface="Courier New"/>
              </a:rPr>
              <a:t>end_pos</a:t>
            </a:r>
            <a:r>
              <a:rPr lang="en-US" sz="1400" dirty="0">
                <a:latin typeface="Courier New"/>
                <a:cs typeface="Courier New"/>
              </a:rPr>
              <a:t>,</a:t>
            </a:r>
          </a:p>
          <a:p>
            <a:r>
              <a:rPr lang="en-US" sz="1400" dirty="0">
                <a:latin typeface="Courier New"/>
                <a:cs typeface="Courier New"/>
              </a:rPr>
              <a:t>  "</a:t>
            </a:r>
            <a:r>
              <a:rPr lang="en-US" sz="1400" dirty="0" err="1">
                <a:latin typeface="Courier New"/>
                <a:cs typeface="Courier New"/>
              </a:rPr>
              <a:t>interleave_size</a:t>
            </a:r>
            <a:r>
              <a:rPr lang="en-US" sz="1400" dirty="0">
                <a:latin typeface="Courier New"/>
                <a:cs typeface="Courier New"/>
              </a:rPr>
              <a:t>": </a:t>
            </a:r>
            <a:r>
              <a:rPr lang="en-US" sz="1400" b="1" dirty="0" err="1">
                <a:latin typeface="Courier New"/>
                <a:cs typeface="Courier New"/>
              </a:rPr>
              <a:t>interleave_size</a:t>
            </a:r>
            <a:r>
              <a:rPr lang="en-US" sz="1400" b="1" dirty="0">
                <a:latin typeface="Courier New"/>
                <a:cs typeface="Courier New"/>
              </a:rPr>
              <a:t>/1024</a:t>
            </a:r>
            <a:r>
              <a:rPr lang="en-US" sz="1400" dirty="0">
                <a:latin typeface="Courier New"/>
                <a:cs typeface="Courier New"/>
              </a:rPr>
              <a:t>,    </a:t>
            </a:r>
          </a:p>
          <a:p>
            <a:r>
              <a:rPr lang="en-US" sz="1400" dirty="0">
                <a:latin typeface="Courier New"/>
                <a:cs typeface="Courier New"/>
              </a:rPr>
              <a:t>  "</a:t>
            </a:r>
            <a:r>
              <a:rPr lang="en-US" sz="1400" dirty="0" err="1">
                <a:latin typeface="Courier New"/>
                <a:cs typeface="Courier New"/>
              </a:rPr>
              <a:t>interleave_step</a:t>
            </a:r>
            <a:r>
              <a:rPr lang="en-US" sz="1400" dirty="0">
                <a:latin typeface="Courier New"/>
                <a:cs typeface="Courier New"/>
              </a:rPr>
              <a:t>": </a:t>
            </a:r>
            <a:r>
              <a:rPr lang="en-US" sz="1400" b="1" dirty="0" err="1">
                <a:latin typeface="Courier New"/>
                <a:cs typeface="Courier New"/>
              </a:rPr>
              <a:t>interleave_step</a:t>
            </a:r>
            <a:r>
              <a:rPr lang="en-US" sz="1400" dirty="0">
                <a:latin typeface="Courier New"/>
                <a:cs typeface="Courier New"/>
              </a:rPr>
              <a:t>,</a:t>
            </a:r>
          </a:p>
          <a:p>
            <a:r>
              <a:rPr lang="en-US" sz="1400" dirty="0">
                <a:latin typeface="Courier New"/>
                <a:cs typeface="Courier New"/>
              </a:rPr>
              <a:t>  "</a:t>
            </a:r>
            <a:r>
              <a:rPr lang="en-US" sz="1400" dirty="0" err="1">
                <a:latin typeface="Courier New"/>
                <a:cs typeface="Courier New"/>
              </a:rPr>
              <a:t>entry_cache_size</a:t>
            </a:r>
            <a:r>
              <a:rPr lang="en-US" sz="1400" dirty="0">
                <a:latin typeface="Courier New"/>
                <a:cs typeface="Courier New"/>
              </a:rPr>
              <a:t>": 128*1024, </a:t>
            </a:r>
          </a:p>
          <a:p>
            <a:r>
              <a:rPr lang="en-US" sz="1400" dirty="0">
                <a:latin typeface="Courier New"/>
                <a:cs typeface="Courier New"/>
              </a:rPr>
              <a:t>  "clock": </a:t>
            </a:r>
            <a:r>
              <a:rPr lang="en-US" sz="1400" dirty="0" err="1">
                <a:latin typeface="Courier New"/>
                <a:cs typeface="Courier New"/>
              </a:rPr>
              <a:t>memclock</a:t>
            </a:r>
            <a:r>
              <a:rPr lang="en-US" sz="1400" dirty="0">
                <a:latin typeface="Courier New"/>
                <a:cs typeface="Courier New"/>
              </a:rPr>
              <a:t>,</a:t>
            </a:r>
          </a:p>
          <a:p>
            <a:r>
              <a:rPr lang="en-US" sz="1400" dirty="0">
                <a:latin typeface="Courier New"/>
                <a:cs typeface="Courier New"/>
              </a:rPr>
              <a:t>  "</a:t>
            </a:r>
            <a:r>
              <a:rPr lang="en-US" sz="1400" dirty="0" err="1">
                <a:latin typeface="Courier New"/>
                <a:cs typeface="Courier New"/>
              </a:rPr>
              <a:t>network_address</a:t>
            </a:r>
            <a:r>
              <a:rPr lang="en-US" sz="1400" dirty="0">
                <a:latin typeface="Courier New"/>
                <a:cs typeface="Courier New"/>
              </a:rPr>
              <a:t>": </a:t>
            </a:r>
            <a:r>
              <a:rPr lang="en-US" sz="1400" dirty="0" err="1">
                <a:latin typeface="Courier New"/>
                <a:cs typeface="Courier New"/>
              </a:rPr>
              <a:t>netPort</a:t>
            </a:r>
            <a:endParaRPr lang="en-US" sz="1400" dirty="0">
              <a:latin typeface="Courier New"/>
              <a:cs typeface="Courier New"/>
            </a:endParaRPr>
          </a:p>
          <a:p>
            <a:r>
              <a:rPr lang="en-US" sz="1400" dirty="0">
                <a:latin typeface="Courier New"/>
                <a:cs typeface="Courier New"/>
              </a:rPr>
              <a:t>})</a:t>
            </a:r>
          </a:p>
        </p:txBody>
      </p:sp>
    </p:spTree>
    <p:extLst>
      <p:ext uri="{BB962C8B-B14F-4D97-AF65-F5344CB8AC3E}">
        <p14:creationId xmlns:p14="http://schemas.microsoft.com/office/powerpoint/2010/main" val="284894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Explorations</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68</a:t>
            </a:fld>
            <a:endParaRPr lang="en-US">
              <a:solidFill>
                <a:prstClr val="black"/>
              </a:solidFill>
            </a:endParaRPr>
          </a:p>
        </p:txBody>
      </p:sp>
      <p:sp>
        <p:nvSpPr>
          <p:cNvPr id="3" name="Content Placeholder 2"/>
          <p:cNvSpPr>
            <a:spLocks noGrp="1"/>
          </p:cNvSpPr>
          <p:nvPr>
            <p:ph idx="1"/>
          </p:nvPr>
        </p:nvSpPr>
        <p:spPr/>
        <p:txBody>
          <a:bodyPr/>
          <a:lstStyle/>
          <a:p>
            <a:r>
              <a:rPr lang="en-US" dirty="0"/>
              <a:t>Analysis of application memory use distribution</a:t>
            </a:r>
          </a:p>
          <a:p>
            <a:r>
              <a:rPr lang="en-US" dirty="0"/>
              <a:t>Quick exploration of “Naïve” address assignment, capacity ratios on performance</a:t>
            </a:r>
          </a:p>
          <a:p>
            <a:r>
              <a:rPr lang="en-US" dirty="0"/>
              <a:t>Not shown: Feedback results from histograms to determine address assignment</a:t>
            </a:r>
          </a:p>
        </p:txBody>
      </p:sp>
      <p:pic>
        <p:nvPicPr>
          <p:cNvPr id="5" name="Picture 4" descr="mlm.pdf"/>
          <p:cNvPicPr>
            <a:picLocks noChangeAspect="1"/>
          </p:cNvPicPr>
          <p:nvPr/>
        </p:nvPicPr>
        <p:blipFill rotWithShape="1">
          <a:blip r:embed="rId2">
            <a:extLst>
              <a:ext uri="{28A0092B-C50C-407E-A947-70E740481C1C}">
                <a14:useLocalDpi xmlns:a14="http://schemas.microsoft.com/office/drawing/2010/main" val="0"/>
              </a:ext>
            </a:extLst>
          </a:blip>
          <a:srcRect l="50596" t="25375" r="8223" b="50964"/>
          <a:stretch/>
        </p:blipFill>
        <p:spPr>
          <a:xfrm>
            <a:off x="3804162" y="3427335"/>
            <a:ext cx="4160979" cy="3093893"/>
          </a:xfrm>
          <a:prstGeom prst="rect">
            <a:avLst/>
          </a:prstGeom>
        </p:spPr>
      </p:pic>
    </p:spTree>
    <p:extLst>
      <p:ext uri="{BB962C8B-B14F-4D97-AF65-F5344CB8AC3E}">
        <p14:creationId xmlns:p14="http://schemas.microsoft.com/office/powerpoint/2010/main" val="2669070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Automatic Page Moves</a:t>
            </a:r>
          </a:p>
        </p:txBody>
      </p:sp>
      <p:sp>
        <p:nvSpPr>
          <p:cNvPr id="4" name="Slide Number Placeholder 3"/>
          <p:cNvSpPr>
            <a:spLocks noGrp="1"/>
          </p:cNvSpPr>
          <p:nvPr>
            <p:ph type="sldNum" sz="quarter" idx="4"/>
          </p:nvPr>
        </p:nvSpPr>
        <p:spPr/>
        <p:txBody>
          <a:bodyPr/>
          <a:lstStyle/>
          <a:p>
            <a:fld id="{A5E55A7B-7854-E145-92D9-B491DF4BAE2D}" type="slidenum">
              <a:rPr lang="en-US" smtClean="0"/>
              <a:pPr/>
              <a:t>69</a:t>
            </a:fld>
            <a:endParaRPr lang="en-US"/>
          </a:p>
        </p:txBody>
      </p:sp>
      <p:sp>
        <p:nvSpPr>
          <p:cNvPr id="3" name="Content Placeholder 2"/>
          <p:cNvSpPr>
            <a:spLocks noGrp="1"/>
          </p:cNvSpPr>
          <p:nvPr>
            <p:ph idx="1"/>
          </p:nvPr>
        </p:nvSpPr>
        <p:spPr>
          <a:xfrm>
            <a:off x="720648" y="1429232"/>
            <a:ext cx="7437234" cy="4663440"/>
          </a:xfrm>
        </p:spPr>
        <p:txBody>
          <a:bodyPr/>
          <a:lstStyle/>
          <a:p>
            <a:pPr algn="l"/>
            <a:r>
              <a:rPr lang="en-US" dirty="0"/>
              <a:t>Can treat “fast” memory as a cache / page store</a:t>
            </a:r>
          </a:p>
          <a:p>
            <a:pPr algn="l"/>
            <a:r>
              <a:rPr lang="en-US" dirty="0"/>
              <a:t>OS / Runtime / HW moves pages between memory levels</a:t>
            </a:r>
          </a:p>
          <a:p>
            <a:pPr algn="l"/>
            <a:r>
              <a:rPr lang="en-US" dirty="0"/>
              <a:t>Early Exploration</a:t>
            </a:r>
          </a:p>
          <a:p>
            <a:pPr lvl="1" algn="l"/>
            <a:r>
              <a:rPr lang="en-US" dirty="0"/>
              <a:t>“Addition” policy more important than </a:t>
            </a:r>
            <a:br>
              <a:rPr lang="en-US" dirty="0"/>
            </a:br>
            <a:r>
              <a:rPr lang="en-US" dirty="0"/>
              <a:t>“Replacement” policy</a:t>
            </a:r>
          </a:p>
          <a:p>
            <a:pPr lvl="1" algn="l"/>
            <a:r>
              <a:rPr lang="en-US" dirty="0"/>
              <a:t>i.e. </a:t>
            </a:r>
            <a:r>
              <a:rPr lang="en-US" i="1" dirty="0"/>
              <a:t>What you put it is more important than what </a:t>
            </a:r>
            <a:br>
              <a:rPr lang="en-US" i="1" dirty="0"/>
            </a:br>
            <a:r>
              <a:rPr lang="en-US" i="1" dirty="0"/>
              <a:t>you take out</a:t>
            </a:r>
          </a:p>
        </p:txBody>
      </p:sp>
      <p:pic>
        <p:nvPicPr>
          <p:cNvPr id="11" name="Picture 10"/>
          <p:cNvPicPr>
            <a:picLocks noChangeAspect="1"/>
          </p:cNvPicPr>
          <p:nvPr/>
        </p:nvPicPr>
        <p:blipFill>
          <a:blip r:embed="rId2"/>
          <a:stretch>
            <a:fillRect/>
          </a:stretch>
        </p:blipFill>
        <p:spPr>
          <a:xfrm>
            <a:off x="6952576" y="2717053"/>
            <a:ext cx="4572000" cy="3746500"/>
          </a:xfrm>
          <a:prstGeom prst="rect">
            <a:avLst/>
          </a:prstGeom>
        </p:spPr>
      </p:pic>
    </p:spTree>
    <p:extLst>
      <p:ext uri="{BB962C8B-B14F-4D97-AF65-F5344CB8AC3E}">
        <p14:creationId xmlns:p14="http://schemas.microsoft.com/office/powerpoint/2010/main" val="6327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206B6-FB62-D140-A527-B6AC0DCCD176}"/>
              </a:ext>
            </a:extLst>
          </p:cNvPr>
          <p:cNvSpPr>
            <a:spLocks noGrp="1"/>
          </p:cNvSpPr>
          <p:nvPr>
            <p:ph type="title"/>
          </p:nvPr>
        </p:nvSpPr>
        <p:spPr/>
        <p:txBody>
          <a:bodyPr/>
          <a:lstStyle/>
          <a:p>
            <a:r>
              <a:rPr lang="en-US" dirty="0"/>
              <a:t>SST Project Goals</a:t>
            </a:r>
          </a:p>
        </p:txBody>
      </p:sp>
      <p:sp>
        <p:nvSpPr>
          <p:cNvPr id="26" name="Footer Placeholder 25">
            <a:extLst>
              <a:ext uri="{FF2B5EF4-FFF2-40B4-BE49-F238E27FC236}">
                <a16:creationId xmlns:a16="http://schemas.microsoft.com/office/drawing/2014/main" id="{6EAF0E7E-03C6-0340-BB36-1236437ADDFA}"/>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E94407AC-6CF9-F442-A682-478369AD2209}"/>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761512D6-91DC-F94A-8454-5B1B2F5C0F24}"/>
              </a:ext>
            </a:extLst>
          </p:cNvPr>
          <p:cNvSpPr>
            <a:spLocks noGrp="1"/>
          </p:cNvSpPr>
          <p:nvPr>
            <p:ph idx="1"/>
          </p:nvPr>
        </p:nvSpPr>
        <p:spPr/>
        <p:txBody>
          <a:bodyPr/>
          <a:lstStyle/>
          <a:p>
            <a:r>
              <a:rPr lang="en-US" b="1" dirty="0">
                <a:solidFill>
                  <a:schemeClr val="accent1"/>
                </a:solidFill>
              </a:rPr>
              <a:t>Parallel</a:t>
            </a:r>
          </a:p>
          <a:p>
            <a:pPr lvl="1"/>
            <a:r>
              <a:rPr lang="en-US" dirty="0"/>
              <a:t>Built from the ground up to be scalable</a:t>
            </a:r>
          </a:p>
          <a:p>
            <a:pPr lvl="1"/>
            <a:r>
              <a:rPr lang="en-US" dirty="0">
                <a:sym typeface="Wingdings" pitchFamily="2" charset="2"/>
              </a:rPr>
              <a:t>Parallelism over MPI, threads</a:t>
            </a:r>
          </a:p>
          <a:p>
            <a:r>
              <a:rPr lang="en-US" b="1" dirty="0">
                <a:solidFill>
                  <a:schemeClr val="accent1"/>
                </a:solidFill>
                <a:sym typeface="Wingdings" pitchFamily="2" charset="2"/>
              </a:rPr>
              <a:t>Flexible</a:t>
            </a:r>
          </a:p>
          <a:p>
            <a:pPr lvl="1"/>
            <a:r>
              <a:rPr lang="en-US" dirty="0">
                <a:sym typeface="Wingdings" pitchFamily="2" charset="2"/>
              </a:rPr>
              <a:t>“Mix and match” models to build up a system</a:t>
            </a:r>
          </a:p>
          <a:p>
            <a:pPr lvl="1"/>
            <a:r>
              <a:rPr lang="en-US" dirty="0">
                <a:sym typeface="Wingdings" pitchFamily="2" charset="2"/>
              </a:rPr>
              <a:t>Customize architecture</a:t>
            </a:r>
          </a:p>
          <a:p>
            <a:pPr lvl="1"/>
            <a:r>
              <a:rPr lang="en-US" dirty="0">
                <a:sym typeface="Wingdings" pitchFamily="2" charset="2"/>
              </a:rPr>
              <a:t>Customize tradeoff between accuracy and simulation time</a:t>
            </a:r>
          </a:p>
        </p:txBody>
      </p:sp>
      <p:sp>
        <p:nvSpPr>
          <p:cNvPr id="8" name="Rounded Rectangle 7">
            <a:extLst>
              <a:ext uri="{FF2B5EF4-FFF2-40B4-BE49-F238E27FC236}">
                <a16:creationId xmlns:a16="http://schemas.microsoft.com/office/drawing/2014/main" id="{CA190B09-00F3-D44D-90BC-F73582460FAF}"/>
              </a:ext>
            </a:extLst>
          </p:cNvPr>
          <p:cNvSpPr/>
          <p:nvPr/>
        </p:nvSpPr>
        <p:spPr>
          <a:xfrm>
            <a:off x="3631023" y="5265885"/>
            <a:ext cx="1131387" cy="90525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US" dirty="0"/>
              <a:t>CPU</a:t>
            </a:r>
          </a:p>
        </p:txBody>
      </p:sp>
      <p:sp>
        <p:nvSpPr>
          <p:cNvPr id="9" name="Rounded Rectangle 8">
            <a:extLst>
              <a:ext uri="{FF2B5EF4-FFF2-40B4-BE49-F238E27FC236}">
                <a16:creationId xmlns:a16="http://schemas.microsoft.com/office/drawing/2014/main" id="{80624C8A-0847-F944-B415-33B316BE782D}"/>
              </a:ext>
            </a:extLst>
          </p:cNvPr>
          <p:cNvSpPr/>
          <p:nvPr/>
        </p:nvSpPr>
        <p:spPr>
          <a:xfrm>
            <a:off x="5428331" y="4683138"/>
            <a:ext cx="1250971" cy="90298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US" dirty="0"/>
              <a:t>Network</a:t>
            </a:r>
          </a:p>
        </p:txBody>
      </p:sp>
      <p:sp>
        <p:nvSpPr>
          <p:cNvPr id="10" name="Rounded Rectangle 9">
            <a:extLst>
              <a:ext uri="{FF2B5EF4-FFF2-40B4-BE49-F238E27FC236}">
                <a16:creationId xmlns:a16="http://schemas.microsoft.com/office/drawing/2014/main" id="{540D9D53-8AC5-F64C-8C28-F8C5E6A66E86}"/>
              </a:ext>
            </a:extLst>
          </p:cNvPr>
          <p:cNvSpPr/>
          <p:nvPr/>
        </p:nvSpPr>
        <p:spPr>
          <a:xfrm>
            <a:off x="7345225" y="5265885"/>
            <a:ext cx="1215753" cy="90525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US" dirty="0"/>
              <a:t>Memory</a:t>
            </a:r>
          </a:p>
        </p:txBody>
      </p:sp>
      <p:sp>
        <p:nvSpPr>
          <p:cNvPr id="13" name="Rounded Rectangle 12">
            <a:extLst>
              <a:ext uri="{FF2B5EF4-FFF2-40B4-BE49-F238E27FC236}">
                <a16:creationId xmlns:a16="http://schemas.microsoft.com/office/drawing/2014/main" id="{8F57D861-8D38-204B-AAB9-851D24D4D697}"/>
              </a:ext>
            </a:extLst>
          </p:cNvPr>
          <p:cNvSpPr/>
          <p:nvPr/>
        </p:nvSpPr>
        <p:spPr>
          <a:xfrm>
            <a:off x="3631022" y="5265885"/>
            <a:ext cx="1131387" cy="90525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ctr"/>
            <a:r>
              <a:rPr lang="en-US" dirty="0"/>
              <a:t>CPU</a:t>
            </a:r>
          </a:p>
        </p:txBody>
      </p:sp>
      <p:cxnSp>
        <p:nvCxnSpPr>
          <p:cNvPr id="16" name="Straight Connector 15">
            <a:extLst>
              <a:ext uri="{FF2B5EF4-FFF2-40B4-BE49-F238E27FC236}">
                <a16:creationId xmlns:a16="http://schemas.microsoft.com/office/drawing/2014/main" id="{4280468A-AFD5-B147-B59D-47CCE19DC55C}"/>
              </a:ext>
            </a:extLst>
          </p:cNvPr>
          <p:cNvCxnSpPr>
            <a:cxnSpLocks/>
            <a:stCxn id="13" idx="3"/>
            <a:endCxn id="9" idx="1"/>
          </p:cNvCxnSpPr>
          <p:nvPr/>
        </p:nvCxnSpPr>
        <p:spPr>
          <a:xfrm flipV="1">
            <a:off x="4762409" y="5134629"/>
            <a:ext cx="665922" cy="58388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CA538DB-34EA-D242-BC14-8945CA261148}"/>
              </a:ext>
            </a:extLst>
          </p:cNvPr>
          <p:cNvCxnSpPr>
            <a:cxnSpLocks/>
            <a:stCxn id="10" idx="1"/>
            <a:endCxn id="9" idx="3"/>
          </p:cNvCxnSpPr>
          <p:nvPr/>
        </p:nvCxnSpPr>
        <p:spPr>
          <a:xfrm flipH="1" flipV="1">
            <a:off x="6679302" y="5134629"/>
            <a:ext cx="665923" cy="58388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xit" presetSubtype="0" fill="hold" grpId="0" nodeType="clickEffect">
                                  <p:stCondLst>
                                    <p:cond delay="0"/>
                                  </p:stCondLst>
                                  <p:childTnLst>
                                    <p:animScale>
                                      <p:cBhvr>
                                        <p:cTn id="6"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 dur="1000" accel="50000">
                                          <p:stCondLst>
                                            <p:cond delay="0"/>
                                          </p:stCondLst>
                                        </p:cTn>
                                        <p:tgtEl>
                                          <p:spTgt spid="8"/>
                                        </p:tgtEl>
                                        <p:attrNameLst>
                                          <p:attrName>ppt_x</p:attrName>
                                          <p:attrName>ppt_y</p:attrName>
                                        </p:attrNameLst>
                                      </p:cBhvr>
                                    </p:animMotion>
                                    <p:animEffect transition="out" filter="fade">
                                      <p:cBhvr>
                                        <p:cTn id="8" dur="1000"/>
                                        <p:tgtEl>
                                          <p:spTgt spid="8"/>
                                        </p:tgtEl>
                                      </p:cBhvr>
                                    </p:animEffect>
                                    <p:set>
                                      <p:cBhvr>
                                        <p:cTn id="9" dur="1" fill="hold">
                                          <p:stCondLst>
                                            <p:cond delay="999"/>
                                          </p:stCondLst>
                                        </p:cTn>
                                        <p:tgtEl>
                                          <p:spTgt spid="8"/>
                                        </p:tgtEl>
                                        <p:attrNameLst>
                                          <p:attrName>style.visibility</p:attrName>
                                        </p:attrNameLst>
                                      </p:cBhvr>
                                      <p:to>
                                        <p:strVal val="hidden"/>
                                      </p:to>
                                    </p:se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Scale>
                                      <p:cBhvr>
                                        <p:cTn id="1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3"/>
                                        </p:tgtEl>
                                        <p:attrNameLst>
                                          <p:attrName>ppt_x</p:attrName>
                                          <p:attrName>ppt_y</p:attrName>
                                        </p:attrNameLst>
                                      </p:cBhvr>
                                    </p:animMotion>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Network</a:t>
            </a:r>
          </a:p>
        </p:txBody>
      </p:sp>
      <p:sp>
        <p:nvSpPr>
          <p:cNvPr id="6" name="Slide Number Placeholder 5"/>
          <p:cNvSpPr>
            <a:spLocks noGrp="1"/>
          </p:cNvSpPr>
          <p:nvPr>
            <p:ph type="sldNum" sz="quarter" idx="4"/>
          </p:nvPr>
        </p:nvSpPr>
        <p:spPr/>
        <p:txBody>
          <a:bodyPr/>
          <a:lstStyle/>
          <a:p>
            <a:fld id="{A5E55A7B-7854-E145-92D9-B491DF4BAE2D}" type="slidenum">
              <a:rPr lang="en-US" smtClean="0"/>
              <a:pPr/>
              <a:t>70</a:t>
            </a:fld>
            <a:endParaRPr lang="en-US"/>
          </a:p>
        </p:txBody>
      </p:sp>
      <p:sp>
        <p:nvSpPr>
          <p:cNvPr id="3" name="Content Placeholder 2"/>
          <p:cNvSpPr>
            <a:spLocks noGrp="1"/>
          </p:cNvSpPr>
          <p:nvPr>
            <p:ph idx="1"/>
          </p:nvPr>
        </p:nvSpPr>
        <p:spPr/>
        <p:txBody>
          <a:bodyPr/>
          <a:lstStyle/>
          <a:p>
            <a:r>
              <a:rPr lang="en-US" dirty="0"/>
              <a:t>What is the network latency achieved by different platforms during a 3D halo exchange?</a:t>
            </a:r>
          </a:p>
          <a:p>
            <a:pPr lvl="1"/>
            <a:r>
              <a:rPr lang="en-US" i="1" dirty="0"/>
              <a:t>Halo exchange:</a:t>
            </a:r>
            <a:r>
              <a:rPr lang="en-US" dirty="0"/>
              <a:t> Exchange boundary data with neighbors</a:t>
            </a:r>
          </a:p>
          <a:p>
            <a:pPr lvl="1"/>
            <a:r>
              <a:rPr lang="en-US" dirty="0"/>
              <a:t>Platform 1: “Fat” nodes – Eight 20TF/s cores per node</a:t>
            </a:r>
          </a:p>
          <a:p>
            <a:pPr lvl="1"/>
            <a:r>
              <a:rPr lang="en-US" dirty="0"/>
              <a:t>Platform 2: “Medium” nodes – Two 20TF/s cores per node</a:t>
            </a:r>
          </a:p>
          <a:p>
            <a:pPr lvl="1"/>
            <a:r>
              <a:rPr lang="en-US" dirty="0"/>
              <a:t>Platform 3: “Thin” nodes – One 10TF/s core per node</a:t>
            </a:r>
          </a:p>
          <a:p>
            <a:endParaRPr lang="en-US" sz="1200" dirty="0"/>
          </a:p>
          <a:p>
            <a:r>
              <a:rPr lang="en-US" dirty="0"/>
              <a:t>Evaluate for 1K to 64K participating nodes</a:t>
            </a:r>
          </a:p>
          <a:p>
            <a:r>
              <a:rPr lang="en-US" dirty="0"/>
              <a:t>Evaluate at three different link bandwidths</a:t>
            </a:r>
          </a:p>
          <a:p>
            <a:pPr lvl="1"/>
            <a:r>
              <a:rPr lang="en-US" dirty="0"/>
              <a:t>12.5GB/s, 50GB/s, 125GB/s</a:t>
            </a:r>
          </a:p>
          <a:p>
            <a:endParaRPr lang="en-US" dirty="0"/>
          </a:p>
        </p:txBody>
      </p:sp>
    </p:spTree>
    <p:extLst>
      <p:ext uri="{BB962C8B-B14F-4D97-AF65-F5344CB8AC3E}">
        <p14:creationId xmlns:p14="http://schemas.microsoft.com/office/powerpoint/2010/main" val="258210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Simulation setup</a:t>
            </a:r>
          </a:p>
        </p:txBody>
      </p:sp>
      <p:sp>
        <p:nvSpPr>
          <p:cNvPr id="4" name="Slide Number Placeholder 3"/>
          <p:cNvSpPr>
            <a:spLocks noGrp="1"/>
          </p:cNvSpPr>
          <p:nvPr>
            <p:ph type="sldNum" sz="quarter" idx="4"/>
          </p:nvPr>
        </p:nvSpPr>
        <p:spPr/>
        <p:txBody>
          <a:bodyPr/>
          <a:lstStyle/>
          <a:p>
            <a:fld id="{A5E55A7B-7854-E145-92D9-B491DF4BAE2D}" type="slidenum">
              <a:rPr lang="en-US" smtClean="0"/>
              <a:pPr/>
              <a:t>71</a:t>
            </a:fld>
            <a:endParaRPr lang="en-US"/>
          </a:p>
        </p:txBody>
      </p:sp>
      <p:sp>
        <p:nvSpPr>
          <p:cNvPr id="3" name="Content Placeholder 2"/>
          <p:cNvSpPr>
            <a:spLocks noGrp="1"/>
          </p:cNvSpPr>
          <p:nvPr>
            <p:ph idx="1"/>
          </p:nvPr>
        </p:nvSpPr>
        <p:spPr/>
        <p:txBody>
          <a:bodyPr>
            <a:normAutofit/>
          </a:bodyPr>
          <a:lstStyle/>
          <a:p>
            <a:r>
              <a:rPr lang="en-US" dirty="0"/>
              <a:t>Use SST </a:t>
            </a:r>
            <a:r>
              <a:rPr lang="en-US" i="1" dirty="0"/>
              <a:t>Ember</a:t>
            </a:r>
            <a:r>
              <a:rPr lang="en-US" dirty="0"/>
              <a:t> to model nodes</a:t>
            </a:r>
          </a:p>
          <a:p>
            <a:pPr lvl="1"/>
            <a:r>
              <a:rPr lang="en-US" dirty="0"/>
              <a:t>Lightweight model focused on communication pattern</a:t>
            </a:r>
          </a:p>
          <a:p>
            <a:pPr lvl="2"/>
            <a:r>
              <a:rPr lang="en-US" dirty="0"/>
              <a:t>Estimates compute time using the node’s FLOPS</a:t>
            </a:r>
          </a:p>
          <a:p>
            <a:pPr lvl="2"/>
            <a:r>
              <a:rPr lang="en-US" dirty="0"/>
              <a:t>Detailed model of communication</a:t>
            </a:r>
            <a:endParaRPr lang="en-US" sz="1200" dirty="0"/>
          </a:p>
          <a:p>
            <a:r>
              <a:rPr lang="en-US" dirty="0"/>
              <a:t>Use SST</a:t>
            </a:r>
            <a:r>
              <a:rPr lang="en-US" i="1" dirty="0"/>
              <a:t> Firefly </a:t>
            </a:r>
            <a:r>
              <a:rPr lang="en-US" dirty="0"/>
              <a:t>to model the NIC </a:t>
            </a:r>
            <a:endParaRPr lang="en-US" sz="1200" dirty="0"/>
          </a:p>
          <a:p>
            <a:r>
              <a:rPr lang="en-US" dirty="0"/>
              <a:t>Use SST </a:t>
            </a:r>
            <a:r>
              <a:rPr lang="en-US" i="1" dirty="0"/>
              <a:t>Merlin</a:t>
            </a:r>
            <a:r>
              <a:rPr lang="en-US" dirty="0"/>
              <a:t> to model the network</a:t>
            </a:r>
          </a:p>
          <a:p>
            <a:pPr lvl="1"/>
            <a:r>
              <a:rPr lang="en-US" dirty="0"/>
              <a:t>Detailed, cycle-accurate models for network (routers, links, etc.)</a:t>
            </a:r>
          </a:p>
        </p:txBody>
      </p:sp>
    </p:spTree>
    <p:extLst>
      <p:ext uri="{BB962C8B-B14F-4D97-AF65-F5344CB8AC3E}">
        <p14:creationId xmlns:p14="http://schemas.microsoft.com/office/powerpoint/2010/main" val="331184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bandwidth = 12.5GB/s</a:t>
            </a:r>
          </a:p>
        </p:txBody>
      </p:sp>
      <p:sp>
        <p:nvSpPr>
          <p:cNvPr id="4" name="Slide Number Placeholder 3"/>
          <p:cNvSpPr>
            <a:spLocks noGrp="1"/>
          </p:cNvSpPr>
          <p:nvPr>
            <p:ph type="sldNum" sz="quarter" idx="4"/>
          </p:nvPr>
        </p:nvSpPr>
        <p:spPr/>
        <p:txBody>
          <a:bodyPr/>
          <a:lstStyle/>
          <a:p>
            <a:fld id="{A5E55A7B-7854-E145-92D9-B491DF4BAE2D}" type="slidenum">
              <a:rPr lang="en-US" smtClean="0"/>
              <a:pPr/>
              <a:t>72</a:t>
            </a:fld>
            <a:endParaRPr lang="en-US"/>
          </a:p>
        </p:txBody>
      </p:sp>
      <p:graphicFrame>
        <p:nvGraphicFramePr>
          <p:cNvPr id="6" name="Chart 5"/>
          <p:cNvGraphicFramePr>
            <a:graphicFrameLocks/>
          </p:cNvGraphicFramePr>
          <p:nvPr>
            <p:extLst/>
          </p:nvPr>
        </p:nvGraphicFramePr>
        <p:xfrm>
          <a:off x="1752600" y="1557867"/>
          <a:ext cx="8686800" cy="386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52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bandwidth = 50GB/s</a:t>
            </a:r>
          </a:p>
        </p:txBody>
      </p:sp>
      <p:sp>
        <p:nvSpPr>
          <p:cNvPr id="4" name="Slide Number Placeholder 3"/>
          <p:cNvSpPr>
            <a:spLocks noGrp="1"/>
          </p:cNvSpPr>
          <p:nvPr>
            <p:ph type="sldNum" sz="quarter" idx="4"/>
          </p:nvPr>
        </p:nvSpPr>
        <p:spPr/>
        <p:txBody>
          <a:bodyPr/>
          <a:lstStyle/>
          <a:p>
            <a:fld id="{A5E55A7B-7854-E145-92D9-B491DF4BAE2D}" type="slidenum">
              <a:rPr lang="en-US" smtClean="0"/>
              <a:pPr/>
              <a:t>73</a:t>
            </a:fld>
            <a:endParaRPr lang="en-US"/>
          </a:p>
        </p:txBody>
      </p:sp>
      <p:graphicFrame>
        <p:nvGraphicFramePr>
          <p:cNvPr id="8" name="Chart 7"/>
          <p:cNvGraphicFramePr>
            <a:graphicFrameLocks/>
          </p:cNvGraphicFramePr>
          <p:nvPr>
            <p:extLst/>
          </p:nvPr>
        </p:nvGraphicFramePr>
        <p:xfrm>
          <a:off x="1727200" y="1253067"/>
          <a:ext cx="84836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189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bandwidth = 125GB/s</a:t>
            </a:r>
          </a:p>
        </p:txBody>
      </p:sp>
      <p:sp>
        <p:nvSpPr>
          <p:cNvPr id="4" name="Slide Number Placeholder 3"/>
          <p:cNvSpPr>
            <a:spLocks noGrp="1"/>
          </p:cNvSpPr>
          <p:nvPr>
            <p:ph type="sldNum" sz="quarter" idx="4"/>
          </p:nvPr>
        </p:nvSpPr>
        <p:spPr/>
        <p:txBody>
          <a:bodyPr/>
          <a:lstStyle/>
          <a:p>
            <a:fld id="{A5E55A7B-7854-E145-92D9-B491DF4BAE2D}" type="slidenum">
              <a:rPr lang="en-US" smtClean="0"/>
              <a:pPr/>
              <a:t>74</a:t>
            </a:fld>
            <a:endParaRPr lang="en-US"/>
          </a:p>
        </p:txBody>
      </p:sp>
      <p:graphicFrame>
        <p:nvGraphicFramePr>
          <p:cNvPr id="7" name="Chart 6"/>
          <p:cNvGraphicFramePr>
            <a:graphicFrameLocks/>
          </p:cNvGraphicFramePr>
          <p:nvPr>
            <p:extLst/>
          </p:nvPr>
        </p:nvGraphicFramePr>
        <p:xfrm>
          <a:off x="1981200" y="1253067"/>
          <a:ext cx="84582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700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#3: Scheduling</a:t>
            </a:r>
          </a:p>
        </p:txBody>
      </p:sp>
      <p:sp>
        <p:nvSpPr>
          <p:cNvPr id="6" name="Slide Number Placeholder 5"/>
          <p:cNvSpPr>
            <a:spLocks noGrp="1"/>
          </p:cNvSpPr>
          <p:nvPr>
            <p:ph type="sldNum" sz="quarter" idx="4"/>
          </p:nvPr>
        </p:nvSpPr>
        <p:spPr/>
        <p:txBody>
          <a:bodyPr/>
          <a:lstStyle/>
          <a:p>
            <a:fld id="{A5E55A7B-7854-E145-92D9-B491DF4BAE2D}" type="slidenum">
              <a:rPr lang="en-US" smtClean="0"/>
              <a:pPr/>
              <a:t>75</a:t>
            </a:fld>
            <a:endParaRPr lang="en-US"/>
          </a:p>
        </p:txBody>
      </p:sp>
      <p:sp>
        <p:nvSpPr>
          <p:cNvPr id="3" name="Content Placeholder 2"/>
          <p:cNvSpPr>
            <a:spLocks noGrp="1"/>
          </p:cNvSpPr>
          <p:nvPr>
            <p:ph idx="1"/>
          </p:nvPr>
        </p:nvSpPr>
        <p:spPr/>
        <p:txBody>
          <a:bodyPr>
            <a:normAutofit lnSpcReduction="10000"/>
          </a:bodyPr>
          <a:lstStyle/>
          <a:p>
            <a:r>
              <a:rPr lang="en-US" i="1" dirty="0" err="1"/>
              <a:t>PaCMap</a:t>
            </a:r>
            <a:r>
              <a:rPr lang="en-US" i="1" dirty="0"/>
              <a:t>: Topology mapping of unstructured communication patterns onto non-contiguous allocations (ICS 2015)</a:t>
            </a:r>
          </a:p>
          <a:p>
            <a:pPr lvl="1"/>
            <a:r>
              <a:rPr lang="en-US" sz="1600" i="1" dirty="0" err="1"/>
              <a:t>Tuncer</a:t>
            </a:r>
            <a:r>
              <a:rPr lang="en-US" sz="1600" i="1" dirty="0"/>
              <a:t>, Leung, and </a:t>
            </a:r>
            <a:r>
              <a:rPr lang="en-US" sz="1600" i="1" dirty="0" err="1"/>
              <a:t>Coskun</a:t>
            </a:r>
            <a:endParaRPr lang="en-US" sz="1600" i="1" dirty="0"/>
          </a:p>
          <a:p>
            <a:endParaRPr lang="en-US" sz="1000" dirty="0"/>
          </a:p>
          <a:p>
            <a:r>
              <a:rPr lang="en-US" dirty="0"/>
              <a:t>Problem: Want to map a job’s tasks to nodes in a way that reduces communication overhead</a:t>
            </a:r>
          </a:p>
          <a:p>
            <a:pPr lvl="1"/>
            <a:r>
              <a:rPr lang="en-US" dirty="0"/>
              <a:t>Two optimizations: (1) allocate nodes to a job and (2) map a job’s tasks to its allocated nodes</a:t>
            </a:r>
          </a:p>
          <a:p>
            <a:pPr lvl="1"/>
            <a:r>
              <a:rPr lang="en-US" dirty="0"/>
              <a:t>Traditionally: communication pattern-unaware allocation followed by communication pattern-aware mapping</a:t>
            </a:r>
          </a:p>
          <a:p>
            <a:pPr lvl="1"/>
            <a:r>
              <a:rPr lang="en-US" dirty="0"/>
              <a:t>But, overhead affected by both allocation and mapping</a:t>
            </a:r>
          </a:p>
          <a:p>
            <a:pPr lvl="1"/>
            <a:r>
              <a:rPr lang="en-US" dirty="0"/>
              <a:t>Challenges: Non-contiguous allocation and irregular communication</a:t>
            </a:r>
          </a:p>
          <a:p>
            <a:pPr lvl="1"/>
            <a:endParaRPr lang="en-US" sz="1000" dirty="0"/>
          </a:p>
          <a:p>
            <a:r>
              <a:rPr lang="en-US" b="1" i="1" dirty="0" err="1"/>
              <a:t>PaCMap</a:t>
            </a:r>
            <a:r>
              <a:rPr lang="en-US" dirty="0"/>
              <a:t>: Joint, communication-aware, allocation and mapping</a:t>
            </a:r>
          </a:p>
          <a:p>
            <a:endParaRPr lang="en-US" dirty="0"/>
          </a:p>
        </p:txBody>
      </p:sp>
    </p:spTree>
    <p:extLst>
      <p:ext uri="{BB962C8B-B14F-4D97-AF65-F5344CB8AC3E}">
        <p14:creationId xmlns:p14="http://schemas.microsoft.com/office/powerpoint/2010/main" val="41368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PaCMap</a:t>
            </a:r>
            <a:r>
              <a:rPr lang="en-US" dirty="0"/>
              <a:t>: Simulation challenge</a:t>
            </a:r>
          </a:p>
        </p:txBody>
      </p:sp>
      <p:sp>
        <p:nvSpPr>
          <p:cNvPr id="6" name="Slide Number Placeholder 5"/>
          <p:cNvSpPr>
            <a:spLocks noGrp="1"/>
          </p:cNvSpPr>
          <p:nvPr>
            <p:ph type="sldNum" sz="quarter" idx="4"/>
          </p:nvPr>
        </p:nvSpPr>
        <p:spPr/>
        <p:txBody>
          <a:bodyPr/>
          <a:lstStyle/>
          <a:p>
            <a:fld id="{A5E55A7B-7854-E145-92D9-B491DF4BAE2D}" type="slidenum">
              <a:rPr lang="en-US" smtClean="0"/>
              <a:pPr/>
              <a:t>76</a:t>
            </a:fld>
            <a:endParaRPr lang="en-US"/>
          </a:p>
        </p:txBody>
      </p:sp>
      <p:sp>
        <p:nvSpPr>
          <p:cNvPr id="3" name="Content Placeholder 2"/>
          <p:cNvSpPr>
            <a:spLocks noGrp="1"/>
          </p:cNvSpPr>
          <p:nvPr>
            <p:ph type="body" sz="quarter" idx="10"/>
          </p:nvPr>
        </p:nvSpPr>
        <p:spPr/>
        <p:txBody>
          <a:bodyPr>
            <a:normAutofit/>
          </a:bodyPr>
          <a:lstStyle/>
          <a:p>
            <a:r>
              <a:rPr lang="en-US" dirty="0"/>
              <a:t>Big challenge for simulation</a:t>
            </a:r>
          </a:p>
          <a:p>
            <a:pPr lvl="1"/>
            <a:r>
              <a:rPr lang="en-US" dirty="0"/>
              <a:t>System has 30K-90K+ cores across thousands of nodes</a:t>
            </a:r>
          </a:p>
          <a:p>
            <a:pPr lvl="1"/>
            <a:r>
              <a:rPr lang="en-US" dirty="0"/>
              <a:t>Workloads run 1K-3K jobs, each with up to 115K tasks </a:t>
            </a:r>
          </a:p>
          <a:p>
            <a:pPr lvl="1"/>
            <a:r>
              <a:rPr lang="en-US" dirty="0"/>
              <a:t>Interested in system performance over a period of two weeks</a:t>
            </a:r>
          </a:p>
          <a:p>
            <a:pPr lvl="2"/>
            <a:r>
              <a:rPr lang="en-US" dirty="0"/>
              <a:t>Decision for current job affects future job’s performance</a:t>
            </a:r>
          </a:p>
          <a:p>
            <a:r>
              <a:rPr lang="en-US" dirty="0"/>
              <a:t>Experimental methodology</a:t>
            </a:r>
          </a:p>
          <a:p>
            <a:pPr lvl="1"/>
            <a:r>
              <a:rPr lang="en-US" dirty="0"/>
              <a:t>Workloads: Trace-based </a:t>
            </a:r>
          </a:p>
          <a:p>
            <a:pPr lvl="1"/>
            <a:r>
              <a:rPr lang="en-US" dirty="0"/>
              <a:t>Create macro-level performance estimate</a:t>
            </a:r>
          </a:p>
          <a:p>
            <a:pPr lvl="2"/>
            <a:r>
              <a:rPr lang="en-US" dirty="0"/>
              <a:t>Coarse-grained performance estimate calibrated using data from real hardware</a:t>
            </a:r>
          </a:p>
          <a:p>
            <a:pPr lvl="2"/>
            <a:r>
              <a:rPr lang="en-US" dirty="0"/>
              <a:t>Tradeoff fidelity for simulation speed</a:t>
            </a:r>
          </a:p>
          <a:p>
            <a:pPr lvl="1"/>
            <a:r>
              <a:rPr lang="en-US" dirty="0"/>
              <a:t>Uses </a:t>
            </a:r>
            <a:r>
              <a:rPr lang="en-US" i="1" dirty="0"/>
              <a:t>scheduler</a:t>
            </a:r>
            <a:r>
              <a:rPr lang="en-US" dirty="0"/>
              <a:t>, METIS, </a:t>
            </a:r>
            <a:r>
              <a:rPr lang="en-US" dirty="0" err="1"/>
              <a:t>LibTopoMap</a:t>
            </a:r>
            <a:r>
              <a:rPr lang="en-US" dirty="0"/>
              <a:t> for partitioning and scheduling</a:t>
            </a:r>
          </a:p>
        </p:txBody>
      </p:sp>
    </p:spTree>
    <p:extLst>
      <p:ext uri="{BB962C8B-B14F-4D97-AF65-F5344CB8AC3E}">
        <p14:creationId xmlns:p14="http://schemas.microsoft.com/office/powerpoint/2010/main" val="133345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B3B9CE-D49D-044B-B7D5-9D4A35BDB55A}"/>
              </a:ext>
            </a:extLst>
          </p:cNvPr>
          <p:cNvSpPr>
            <a:spLocks noGrp="1"/>
          </p:cNvSpPr>
          <p:nvPr>
            <p:ph type="title"/>
          </p:nvPr>
        </p:nvSpPr>
        <p:spPr/>
        <p:txBody>
          <a:bodyPr/>
          <a:lstStyle/>
          <a:p>
            <a:r>
              <a:rPr lang="en-US" dirty="0" err="1"/>
              <a:t>PaCMap</a:t>
            </a:r>
            <a:r>
              <a:rPr lang="en-US" dirty="0"/>
              <a:t>: Results</a:t>
            </a:r>
          </a:p>
        </p:txBody>
      </p:sp>
      <p:sp>
        <p:nvSpPr>
          <p:cNvPr id="3" name="Footer Placeholder 2">
            <a:extLst>
              <a:ext uri="{FF2B5EF4-FFF2-40B4-BE49-F238E27FC236}">
                <a16:creationId xmlns:a16="http://schemas.microsoft.com/office/drawing/2014/main" id="{839564C5-C821-BD49-8AD4-973C5243B270}"/>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06BF63F8-1D27-7B41-A2E9-328320AAC986}"/>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7" name="Content Placeholder 6">
            <a:extLst>
              <a:ext uri="{FF2B5EF4-FFF2-40B4-BE49-F238E27FC236}">
                <a16:creationId xmlns:a16="http://schemas.microsoft.com/office/drawing/2014/main" id="{30E07E2F-B53E-D34C-AB6F-A580DD49BE46}"/>
              </a:ext>
            </a:extLst>
          </p:cNvPr>
          <p:cNvSpPr>
            <a:spLocks noGrp="1"/>
          </p:cNvSpPr>
          <p:nvPr>
            <p:ph idx="1"/>
          </p:nvPr>
        </p:nvSpPr>
        <p:spPr>
          <a:xfrm>
            <a:off x="720648" y="5197860"/>
            <a:ext cx="10785552" cy="894812"/>
          </a:xfrm>
        </p:spPr>
        <p:txBody>
          <a:bodyPr>
            <a:normAutofit fontScale="92500"/>
          </a:bodyPr>
          <a:lstStyle/>
          <a:p>
            <a:r>
              <a:rPr lang="en-US" dirty="0" err="1"/>
              <a:t>PaCMap</a:t>
            </a:r>
            <a:r>
              <a:rPr lang="en-US" dirty="0"/>
              <a:t> reduces cumulative running time by 2-3% (3000 node hours) over two weeks</a:t>
            </a:r>
          </a:p>
          <a:p>
            <a:r>
              <a:rPr lang="en-US" dirty="0"/>
              <a:t>For jobs with 1K+ tasks, </a:t>
            </a:r>
            <a:r>
              <a:rPr lang="en-US" dirty="0" err="1"/>
              <a:t>PaCMap</a:t>
            </a:r>
            <a:r>
              <a:rPr lang="en-US" dirty="0"/>
              <a:t> reduces network traffic volume by up to 30% (not shown)</a:t>
            </a:r>
          </a:p>
        </p:txBody>
      </p:sp>
      <p:pic>
        <p:nvPicPr>
          <p:cNvPr id="8" name="Content Placeholder 11">
            <a:extLst>
              <a:ext uri="{FF2B5EF4-FFF2-40B4-BE49-F238E27FC236}">
                <a16:creationId xmlns:a16="http://schemas.microsoft.com/office/drawing/2014/main" id="{2F041115-1AFE-EB46-A018-65221158A5B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3087" t="9041" r="4012" b="-680"/>
          <a:stretch/>
        </p:blipFill>
        <p:spPr>
          <a:xfrm>
            <a:off x="2273300" y="1573597"/>
            <a:ext cx="7645400" cy="3624263"/>
          </a:xfrm>
          <a:prstGeom prst="rect">
            <a:avLst/>
          </a:prstGeom>
        </p:spPr>
      </p:pic>
      <p:sp>
        <p:nvSpPr>
          <p:cNvPr id="9" name="Rectangle 8">
            <a:extLst>
              <a:ext uri="{FF2B5EF4-FFF2-40B4-BE49-F238E27FC236}">
                <a16:creationId xmlns:a16="http://schemas.microsoft.com/office/drawing/2014/main" id="{50C721A8-2432-3F44-ABAE-B25BC072597D}"/>
              </a:ext>
            </a:extLst>
          </p:cNvPr>
          <p:cNvSpPr/>
          <p:nvPr/>
        </p:nvSpPr>
        <p:spPr>
          <a:xfrm>
            <a:off x="2022225" y="804156"/>
            <a:ext cx="8147551" cy="769441"/>
          </a:xfrm>
          <a:prstGeom prst="rect">
            <a:avLst/>
          </a:prstGeom>
        </p:spPr>
        <p:txBody>
          <a:bodyPr wrap="none">
            <a:spAutoFit/>
          </a:bodyPr>
          <a:lstStyle/>
          <a:p>
            <a:pPr algn="ctr"/>
            <a:r>
              <a:rPr lang="en-US" sz="2200" b="1" dirty="0">
                <a:latin typeface="Calibri"/>
                <a:cs typeface="Calibri"/>
              </a:rPr>
              <a:t>Cumulative running time for jobs in (a) LLNL-Atlas and (b) CEA-Curie </a:t>
            </a:r>
          </a:p>
          <a:p>
            <a:pPr algn="ctr"/>
            <a:r>
              <a:rPr lang="en-US" sz="2200" b="1" dirty="0">
                <a:latin typeface="Calibri"/>
                <a:cs typeface="Calibri"/>
              </a:rPr>
              <a:t>for different allocator-mapper pairs</a:t>
            </a:r>
          </a:p>
        </p:txBody>
      </p:sp>
    </p:spTree>
    <p:extLst>
      <p:ext uri="{BB962C8B-B14F-4D97-AF65-F5344CB8AC3E}">
        <p14:creationId xmlns:p14="http://schemas.microsoft.com/office/powerpoint/2010/main" val="294020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8A96-3EF7-6845-AC40-63586DF034DB}"/>
              </a:ext>
            </a:extLst>
          </p:cNvPr>
          <p:cNvSpPr>
            <a:spLocks noGrp="1"/>
          </p:cNvSpPr>
          <p:nvPr>
            <p:ph type="ctrTitle"/>
          </p:nvPr>
        </p:nvSpPr>
        <p:spPr/>
        <p:txBody>
          <a:bodyPr/>
          <a:lstStyle/>
          <a:p>
            <a:r>
              <a:rPr lang="en-US" dirty="0"/>
              <a:t>Future Directions</a:t>
            </a:r>
          </a:p>
        </p:txBody>
      </p:sp>
      <p:sp>
        <p:nvSpPr>
          <p:cNvPr id="3" name="Subtitle 2">
            <a:extLst>
              <a:ext uri="{FF2B5EF4-FFF2-40B4-BE49-F238E27FC236}">
                <a16:creationId xmlns:a16="http://schemas.microsoft.com/office/drawing/2014/main" id="{9F3E31D9-35D9-7845-B822-A7B6B152D339}"/>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E513E01E-39B6-C74C-BA98-E48571384578}"/>
              </a:ext>
            </a:extLst>
          </p:cNvPr>
          <p:cNvSpPr>
            <a:spLocks noGrp="1"/>
          </p:cNvSpPr>
          <p:nvPr>
            <p:ph type="ftr" sz="quarter" idx="11"/>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7355176E-41E6-164A-83C1-44D3A0E3F708}"/>
              </a:ext>
            </a:extLst>
          </p:cNvPr>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36407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Future/Current Directions</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79</a:t>
            </a:fld>
            <a:endParaRPr lang="en-US">
              <a:solidFill>
                <a:prstClr val="black"/>
              </a:solidFill>
            </a:endParaRPr>
          </a:p>
        </p:txBody>
      </p:sp>
      <p:sp>
        <p:nvSpPr>
          <p:cNvPr id="3" name="Content Placeholder 2"/>
          <p:cNvSpPr>
            <a:spLocks noGrp="1"/>
          </p:cNvSpPr>
          <p:nvPr>
            <p:ph idx="1"/>
          </p:nvPr>
        </p:nvSpPr>
        <p:spPr/>
        <p:txBody>
          <a:bodyPr/>
          <a:lstStyle/>
          <a:p>
            <a:r>
              <a:rPr lang="en-US" dirty="0"/>
              <a:t>HDL Simulation via </a:t>
            </a:r>
            <a:r>
              <a:rPr lang="en-US" dirty="0" err="1"/>
              <a:t>Verilator</a:t>
            </a:r>
            <a:r>
              <a:rPr lang="en-US" dirty="0"/>
              <a:t> or Chisel</a:t>
            </a:r>
          </a:p>
          <a:p>
            <a:pPr lvl="1"/>
            <a:r>
              <a:rPr lang="en-US" dirty="0"/>
              <a:t>Low-level hardware design</a:t>
            </a:r>
          </a:p>
          <a:p>
            <a:pPr lvl="1"/>
            <a:r>
              <a:rPr lang="en-US" dirty="0"/>
              <a:t>Path to tape-out (Chisel)</a:t>
            </a:r>
          </a:p>
          <a:p>
            <a:pPr marL="201159" lvl="1" indent="0">
              <a:buNone/>
            </a:pPr>
            <a:endParaRPr lang="en-US" dirty="0"/>
          </a:p>
          <a:p>
            <a:r>
              <a:rPr lang="en-US" dirty="0"/>
              <a:t>New Processor Models</a:t>
            </a:r>
          </a:p>
          <a:p>
            <a:pPr lvl="1"/>
            <a:r>
              <a:rPr lang="en-US" dirty="0"/>
              <a:t>RISC V</a:t>
            </a:r>
          </a:p>
          <a:p>
            <a:pPr lvl="1"/>
            <a:endParaRPr lang="en-US" dirty="0"/>
          </a:p>
          <a:p>
            <a:r>
              <a:rPr lang="en-US" dirty="0"/>
              <a:t>Improved </a:t>
            </a:r>
            <a:r>
              <a:rPr lang="en-US" dirty="0" err="1"/>
              <a:t>NoC</a:t>
            </a:r>
            <a:r>
              <a:rPr lang="en-US" dirty="0"/>
              <a:t> Models (Kingsley)</a:t>
            </a:r>
          </a:p>
          <a:p>
            <a:pPr lvl="1"/>
            <a:r>
              <a:rPr lang="en-US" dirty="0"/>
              <a:t>Faster Performance</a:t>
            </a:r>
          </a:p>
          <a:p>
            <a:pPr lvl="1"/>
            <a:r>
              <a:rPr lang="en-US" dirty="0" err="1"/>
              <a:t>NoC</a:t>
            </a:r>
            <a:r>
              <a:rPr lang="en-US" dirty="0"/>
              <a:t> </a:t>
            </a:r>
            <a:r>
              <a:rPr lang="en-US" dirty="0" err="1"/>
              <a:t>QoS</a:t>
            </a:r>
            <a:endParaRPr lang="en-US" dirty="0"/>
          </a:p>
          <a:p>
            <a:pPr lvl="1"/>
            <a:endParaRPr lang="en-US" dirty="0"/>
          </a:p>
          <a:p>
            <a:endParaRPr lang="en-US" dirty="0"/>
          </a:p>
        </p:txBody>
      </p:sp>
      <p:pic>
        <p:nvPicPr>
          <p:cNvPr id="2050" name="Picture 2" descr="https://www.veripool.org/img/veripool_250x1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49" y="1557369"/>
            <a:ext cx="1519519" cy="8509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C-V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36" y="2708909"/>
            <a:ext cx="3490007" cy="11852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network on 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409" y="3964256"/>
            <a:ext cx="304800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10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44AA-C66E-C647-8FF7-5EF109FA1E16}"/>
              </a:ext>
            </a:extLst>
          </p:cNvPr>
          <p:cNvSpPr>
            <a:spLocks noGrp="1"/>
          </p:cNvSpPr>
          <p:nvPr>
            <p:ph type="title"/>
          </p:nvPr>
        </p:nvSpPr>
        <p:spPr/>
        <p:txBody>
          <a:bodyPr/>
          <a:lstStyle/>
          <a:p>
            <a:r>
              <a:rPr lang="en-US"/>
              <a:t>SST in a Nutshell</a:t>
            </a:r>
            <a:endParaRPr lang="en-US" dirty="0"/>
          </a:p>
        </p:txBody>
      </p:sp>
      <p:sp>
        <p:nvSpPr>
          <p:cNvPr id="6" name="Footer Placeholder 5">
            <a:extLst>
              <a:ext uri="{FF2B5EF4-FFF2-40B4-BE49-F238E27FC236}">
                <a16:creationId xmlns:a16="http://schemas.microsoft.com/office/drawing/2014/main" id="{9C7D2360-AADE-4F44-B9FF-04A2B3914D54}"/>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99BD871A-8716-DA46-A85D-3BD2FA4CA61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70565998-6E12-8440-9862-DE754DD17A89}"/>
              </a:ext>
            </a:extLst>
          </p:cNvPr>
          <p:cNvSpPr>
            <a:spLocks noGrp="1"/>
          </p:cNvSpPr>
          <p:nvPr>
            <p:ph idx="1"/>
          </p:nvPr>
        </p:nvSpPr>
        <p:spPr/>
        <p:txBody>
          <a:bodyPr>
            <a:normAutofit fontScale="92500" lnSpcReduction="10000"/>
          </a:bodyPr>
          <a:lstStyle/>
          <a:p>
            <a:r>
              <a:rPr lang="en-US" dirty="0"/>
              <a:t>Parallel Discrete-Event Simulator Framework</a:t>
            </a:r>
          </a:p>
          <a:p>
            <a:pPr lvl="1"/>
            <a:r>
              <a:rPr lang="en-US" dirty="0"/>
              <a:t>Flexible framework enables multitude of custom “simulators”</a:t>
            </a:r>
          </a:p>
          <a:p>
            <a:pPr lvl="1"/>
            <a:r>
              <a:rPr lang="en-US" dirty="0"/>
              <a:t>Demonstrated scaling to over 512 processors</a:t>
            </a:r>
          </a:p>
          <a:p>
            <a:r>
              <a:rPr lang="en-US" dirty="0"/>
              <a:t>Comes with many built-in simulation models</a:t>
            </a:r>
          </a:p>
          <a:p>
            <a:pPr lvl="1"/>
            <a:r>
              <a:rPr lang="en-US" dirty="0"/>
              <a:t>Processors, memory, network</a:t>
            </a:r>
          </a:p>
          <a:p>
            <a:r>
              <a:rPr lang="en-US" dirty="0"/>
              <a:t>Open API</a:t>
            </a:r>
          </a:p>
          <a:p>
            <a:pPr lvl="1"/>
            <a:r>
              <a:rPr lang="en-US" dirty="0"/>
              <a:t>Easily extensible with new models</a:t>
            </a:r>
          </a:p>
          <a:p>
            <a:pPr lvl="1"/>
            <a:r>
              <a:rPr lang="en-US" dirty="0"/>
              <a:t>Modular framework</a:t>
            </a:r>
          </a:p>
          <a:p>
            <a:pPr lvl="1"/>
            <a:r>
              <a:rPr lang="en-US" dirty="0"/>
              <a:t>Open-source core</a:t>
            </a:r>
          </a:p>
          <a:p>
            <a:r>
              <a:rPr lang="en-US" dirty="0"/>
              <a:t>Time-scale independent core</a:t>
            </a:r>
          </a:p>
          <a:p>
            <a:pPr lvl="1"/>
            <a:r>
              <a:rPr lang="en-US" dirty="0"/>
              <a:t>Handles Micro-, </a:t>
            </a:r>
            <a:r>
              <a:rPr lang="en-US" dirty="0" err="1"/>
              <a:t>Meso</a:t>
            </a:r>
            <a:r>
              <a:rPr lang="en-US" dirty="0"/>
              <a:t>-, Macro-scale simulations</a:t>
            </a:r>
          </a:p>
          <a:p>
            <a:r>
              <a:rPr lang="en-US" dirty="0"/>
              <a:t>C++, Python</a:t>
            </a:r>
          </a:p>
        </p:txBody>
      </p:sp>
      <p:pic>
        <p:nvPicPr>
          <p:cNvPr id="7" name="Picture 6">
            <a:extLst>
              <a:ext uri="{FF2B5EF4-FFF2-40B4-BE49-F238E27FC236}">
                <a16:creationId xmlns:a16="http://schemas.microsoft.com/office/drawing/2014/main" id="{8D394C45-E464-2447-B0C2-9327C8EC4E99}"/>
              </a:ext>
            </a:extLst>
          </p:cNvPr>
          <p:cNvPicPr>
            <a:picLocks noChangeAspect="1"/>
          </p:cNvPicPr>
          <p:nvPr/>
        </p:nvPicPr>
        <p:blipFill>
          <a:blip r:embed="rId2"/>
          <a:stretch>
            <a:fillRect/>
          </a:stretch>
        </p:blipFill>
        <p:spPr>
          <a:xfrm>
            <a:off x="6326660" y="2603106"/>
            <a:ext cx="5469924" cy="3076832"/>
          </a:xfrm>
          <a:prstGeom prst="rect">
            <a:avLst/>
          </a:prstGeom>
        </p:spPr>
      </p:pic>
    </p:spTree>
    <p:extLst>
      <p:ext uri="{BB962C8B-B14F-4D97-AF65-F5344CB8AC3E}">
        <p14:creationId xmlns:p14="http://schemas.microsoft.com/office/powerpoint/2010/main" val="9607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 Neural Inspired</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80</a:t>
            </a:fld>
            <a:endParaRPr lang="en-US">
              <a:solidFill>
                <a:prstClr val="black"/>
              </a:solidFill>
            </a:endParaRPr>
          </a:p>
        </p:txBody>
      </p:sp>
      <p:sp>
        <p:nvSpPr>
          <p:cNvPr id="3" name="Content Placeholder 2"/>
          <p:cNvSpPr>
            <a:spLocks noGrp="1"/>
          </p:cNvSpPr>
          <p:nvPr>
            <p:ph idx="1"/>
          </p:nvPr>
        </p:nvSpPr>
        <p:spPr>
          <a:xfrm>
            <a:off x="525374" y="1124573"/>
            <a:ext cx="7041343" cy="5393026"/>
          </a:xfrm>
        </p:spPr>
        <p:txBody>
          <a:bodyPr>
            <a:normAutofit lnSpcReduction="10000"/>
          </a:bodyPr>
          <a:lstStyle/>
          <a:p>
            <a:pPr algn="l"/>
            <a:r>
              <a:rPr lang="en-US" dirty="0"/>
              <a:t>Custom processors / accelerators</a:t>
            </a:r>
          </a:p>
          <a:p>
            <a:pPr lvl="1"/>
            <a:r>
              <a:rPr lang="en-US" dirty="0"/>
              <a:t>Sandia Spiking Temporal Processing Unit</a:t>
            </a:r>
          </a:p>
          <a:p>
            <a:pPr algn="l"/>
            <a:r>
              <a:rPr lang="en-US" dirty="0"/>
              <a:t>Programmability – Fugu framework</a:t>
            </a:r>
          </a:p>
          <a:p>
            <a:pPr algn="l"/>
            <a:r>
              <a:rPr lang="en-US" dirty="0"/>
              <a:t>Explore</a:t>
            </a:r>
          </a:p>
          <a:p>
            <a:pPr lvl="1" algn="l"/>
            <a:r>
              <a:rPr lang="en-US" dirty="0"/>
              <a:t>System Integration Issues</a:t>
            </a:r>
          </a:p>
          <a:p>
            <a:pPr lvl="1" algn="l"/>
            <a:r>
              <a:rPr lang="en-US" dirty="0"/>
              <a:t>Architectural Bottlenecks</a:t>
            </a:r>
          </a:p>
          <a:p>
            <a:pPr lvl="1" algn="l"/>
            <a:r>
              <a:rPr lang="en-US" dirty="0"/>
              <a:t>Programmability / portability</a:t>
            </a:r>
          </a:p>
          <a:p>
            <a:pPr algn="l"/>
            <a:r>
              <a:rPr lang="en-US" dirty="0"/>
              <a:t>Allows</a:t>
            </a:r>
            <a:r>
              <a:rPr lang="mr-IN" dirty="0"/>
              <a:t>…</a:t>
            </a:r>
            <a:endParaRPr lang="en-US" dirty="0"/>
          </a:p>
          <a:p>
            <a:pPr lvl="1" algn="l"/>
            <a:r>
              <a:rPr lang="en-US" dirty="0"/>
              <a:t>Exploration of conventional / NIC (Neuro-inspired compute_ interface (e.g. different message routing protocols)</a:t>
            </a:r>
          </a:p>
          <a:p>
            <a:pPr lvl="1" algn="l"/>
            <a:r>
              <a:rPr lang="en-US" dirty="0"/>
              <a:t>Allows NIC to connect to conventional processors, network, memory, </a:t>
            </a:r>
            <a:r>
              <a:rPr lang="en-US" dirty="0" err="1"/>
              <a:t>etc</a:t>
            </a:r>
            <a:r>
              <a:rPr lang="mr-IN" dirty="0"/>
              <a:t>…</a:t>
            </a:r>
            <a:r>
              <a:rPr lang="en-US" dirty="0"/>
              <a:t> (explore ’speeds and feeds’)</a:t>
            </a:r>
          </a:p>
          <a:p>
            <a:pPr lvl="1" algn="l"/>
            <a:r>
              <a:rPr lang="en-US" dirty="0"/>
              <a:t>Parallel simulation: SST can utilize thread- and MPI-level parallelism</a:t>
            </a:r>
          </a:p>
          <a:p>
            <a:pPr algn="l"/>
            <a:endParaRPr lang="en-US" dirty="0"/>
          </a:p>
        </p:txBody>
      </p:sp>
      <p:pic>
        <p:nvPicPr>
          <p:cNvPr id="8" name="Picture 7"/>
          <p:cNvPicPr>
            <a:picLocks noChangeAspect="1"/>
          </p:cNvPicPr>
          <p:nvPr/>
        </p:nvPicPr>
        <p:blipFill>
          <a:blip r:embed="rId3"/>
          <a:stretch>
            <a:fillRect/>
          </a:stretch>
        </p:blipFill>
        <p:spPr>
          <a:xfrm>
            <a:off x="8738175" y="445602"/>
            <a:ext cx="3017057" cy="3279411"/>
          </a:xfrm>
          <a:prstGeom prst="rect">
            <a:avLst/>
          </a:prstGeom>
        </p:spPr>
      </p:pic>
      <p:pic>
        <p:nvPicPr>
          <p:cNvPr id="10" name="Picture 9"/>
          <p:cNvPicPr>
            <a:picLocks noChangeAspect="1"/>
          </p:cNvPicPr>
          <p:nvPr/>
        </p:nvPicPr>
        <p:blipFill>
          <a:blip r:embed="rId4"/>
          <a:stretch>
            <a:fillRect/>
          </a:stretch>
        </p:blipFill>
        <p:spPr>
          <a:xfrm>
            <a:off x="7761991" y="3961440"/>
            <a:ext cx="3463497" cy="2556159"/>
          </a:xfrm>
          <a:prstGeom prst="rect">
            <a:avLst/>
          </a:prstGeom>
        </p:spPr>
      </p:pic>
      <p:pic>
        <p:nvPicPr>
          <p:cNvPr id="9" name="Picture 8">
            <a:extLst>
              <a:ext uri="{FF2B5EF4-FFF2-40B4-BE49-F238E27FC236}">
                <a16:creationId xmlns:a16="http://schemas.microsoft.com/office/drawing/2014/main" id="{6B3EF93D-9370-7C4F-8E9B-E2BD728BFC8F}"/>
              </a:ext>
            </a:extLst>
          </p:cNvPr>
          <p:cNvPicPr/>
          <p:nvPr/>
        </p:nvPicPr>
        <p:blipFill>
          <a:blip r:embed="rId5" cstate="screen">
            <a:extLst>
              <a:ext uri="{28A0092B-C50C-407E-A947-70E740481C1C}">
                <a14:useLocalDpi xmlns:a14="http://schemas.microsoft.com/office/drawing/2010/main"/>
              </a:ext>
            </a:extLst>
          </a:blip>
          <a:stretch>
            <a:fillRect/>
          </a:stretch>
        </p:blipFill>
        <p:spPr>
          <a:xfrm>
            <a:off x="5443092" y="759446"/>
            <a:ext cx="3480435" cy="1928495"/>
          </a:xfrm>
          <a:prstGeom prst="rect">
            <a:avLst/>
          </a:prstGeom>
        </p:spPr>
      </p:pic>
    </p:spTree>
    <p:extLst>
      <p:ext uri="{BB962C8B-B14F-4D97-AF65-F5344CB8AC3E}">
        <p14:creationId xmlns:p14="http://schemas.microsoft.com/office/powerpoint/2010/main" val="2150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 More Framework Integration</a:t>
            </a:r>
          </a:p>
        </p:txBody>
      </p:sp>
      <p:sp>
        <p:nvSpPr>
          <p:cNvPr id="4" name="Slide Number Placeholder 3"/>
          <p:cNvSpPr>
            <a:spLocks noGrp="1"/>
          </p:cNvSpPr>
          <p:nvPr>
            <p:ph type="sldNum" sz="quarter" idx="4"/>
          </p:nvPr>
        </p:nvSpPr>
        <p:spPr/>
        <p:txBody>
          <a:bodyPr/>
          <a:lstStyle/>
          <a:p>
            <a:fld id="{A5E55A7B-7854-E145-92D9-B491DF4BAE2D}" type="slidenum">
              <a:rPr lang="en-US" smtClean="0">
                <a:solidFill>
                  <a:prstClr val="black"/>
                </a:solidFill>
              </a:rPr>
              <a:pPr/>
              <a:t>81</a:t>
            </a:fld>
            <a:endParaRPr lang="en-US">
              <a:solidFill>
                <a:prstClr val="black"/>
              </a:solidFill>
            </a:endParaRPr>
          </a:p>
        </p:txBody>
      </p:sp>
      <p:sp>
        <p:nvSpPr>
          <p:cNvPr id="3" name="Content Placeholder 2"/>
          <p:cNvSpPr>
            <a:spLocks noGrp="1"/>
          </p:cNvSpPr>
          <p:nvPr>
            <p:ph idx="1"/>
          </p:nvPr>
        </p:nvSpPr>
        <p:spPr>
          <a:xfrm>
            <a:off x="484348" y="1434890"/>
            <a:ext cx="7063541" cy="5047755"/>
          </a:xfrm>
        </p:spPr>
        <p:txBody>
          <a:bodyPr>
            <a:normAutofit/>
          </a:bodyPr>
          <a:lstStyle/>
          <a:p>
            <a:pPr algn="l"/>
            <a:r>
              <a:rPr lang="en-US" dirty="0"/>
              <a:t>Beyond Moore Computing </a:t>
            </a:r>
          </a:p>
          <a:p>
            <a:pPr lvl="1" algn="l"/>
            <a:r>
              <a:rPr lang="en-US" dirty="0"/>
              <a:t>New Architectures (e.g. Neuromorphic)</a:t>
            </a:r>
          </a:p>
          <a:p>
            <a:pPr lvl="1" algn="l"/>
            <a:r>
              <a:rPr lang="en-US" dirty="0"/>
              <a:t>New Devices (e.g. </a:t>
            </a:r>
            <a:r>
              <a:rPr lang="en-US" dirty="0" err="1"/>
              <a:t>Memristor</a:t>
            </a:r>
            <a:r>
              <a:rPr lang="en-US" dirty="0"/>
              <a:t>)</a:t>
            </a:r>
          </a:p>
          <a:p>
            <a:pPr lvl="1" algn="l"/>
            <a:r>
              <a:rPr lang="en-US" dirty="0"/>
              <a:t>New Programming Models / Algorithms</a:t>
            </a:r>
          </a:p>
          <a:p>
            <a:pPr algn="l"/>
            <a:r>
              <a:rPr lang="en-US" dirty="0"/>
              <a:t>Requires Cross-Stack Optimization</a:t>
            </a:r>
          </a:p>
          <a:p>
            <a:pPr lvl="1"/>
            <a:r>
              <a:rPr lang="en-US" dirty="0"/>
              <a:t>Multi-scale Codesign Framework</a:t>
            </a:r>
          </a:p>
          <a:p>
            <a:pPr lvl="1" algn="l"/>
            <a:r>
              <a:rPr lang="en-US" dirty="0"/>
              <a:t>Device to System Level</a:t>
            </a:r>
          </a:p>
          <a:p>
            <a:pPr lvl="1" algn="l"/>
            <a:r>
              <a:rPr lang="en-US" dirty="0"/>
              <a:t>Use of Dakota / INDRA / Machine Learning to automate design space exploration</a:t>
            </a:r>
          </a:p>
          <a:p>
            <a:pPr algn="l"/>
            <a:r>
              <a:rPr lang="en-US" dirty="0"/>
              <a:t>Requires Inter-disciplinary approach</a:t>
            </a:r>
          </a:p>
          <a:p>
            <a:pPr lvl="1" algn="l"/>
            <a:r>
              <a:rPr lang="en-US" dirty="0"/>
              <a:t>SST Simulator as “Clearinghouse of Ideas”</a:t>
            </a:r>
          </a:p>
          <a:p>
            <a:pPr lvl="1" algn="l"/>
            <a:r>
              <a:rPr lang="en-US" dirty="0"/>
              <a:t>Common language of exploration</a:t>
            </a:r>
          </a:p>
        </p:txBody>
      </p:sp>
      <p:pic>
        <p:nvPicPr>
          <p:cNvPr id="6" name="Picture 5"/>
          <p:cNvPicPr>
            <a:picLocks noChangeAspect="1"/>
          </p:cNvPicPr>
          <p:nvPr/>
        </p:nvPicPr>
        <p:blipFill>
          <a:blip r:embed="rId3"/>
          <a:stretch>
            <a:fillRect/>
          </a:stretch>
        </p:blipFill>
        <p:spPr>
          <a:xfrm>
            <a:off x="8613569" y="716224"/>
            <a:ext cx="2013242" cy="3569577"/>
          </a:xfrm>
          <a:prstGeom prst="rect">
            <a:avLst/>
          </a:prstGeom>
        </p:spPr>
      </p:pic>
      <p:pic>
        <p:nvPicPr>
          <p:cNvPr id="7" name="pasted-image.tif"/>
          <p:cNvPicPr/>
          <p:nvPr/>
        </p:nvPicPr>
        <p:blipFill>
          <a:blip r:embed="rId4">
            <a:extLst/>
          </a:blip>
          <a:stretch>
            <a:fillRect/>
          </a:stretch>
        </p:blipFill>
        <p:spPr>
          <a:xfrm>
            <a:off x="8456604" y="184929"/>
            <a:ext cx="1034523" cy="478265"/>
          </a:xfrm>
          <a:prstGeom prst="rect">
            <a:avLst/>
          </a:prstGeom>
          <a:ln w="12700">
            <a:round/>
          </a:ln>
        </p:spPr>
      </p:pic>
      <p:grpSp>
        <p:nvGrpSpPr>
          <p:cNvPr id="25" name="Canvas 1">
            <a:extLst>
              <a:ext uri="{FF2B5EF4-FFF2-40B4-BE49-F238E27FC236}">
                <a16:creationId xmlns:a16="http://schemas.microsoft.com/office/drawing/2014/main" id="{A94ADCEA-A960-A944-9728-B3B86DB53D81}"/>
              </a:ext>
            </a:extLst>
          </p:cNvPr>
          <p:cNvGrpSpPr/>
          <p:nvPr/>
        </p:nvGrpSpPr>
        <p:grpSpPr>
          <a:xfrm>
            <a:off x="6113424" y="4380796"/>
            <a:ext cx="5925185" cy="2124710"/>
            <a:chOff x="0" y="0"/>
            <a:chExt cx="5925185" cy="2124710"/>
          </a:xfrm>
        </p:grpSpPr>
        <p:sp>
          <p:nvSpPr>
            <p:cNvPr id="26" name="Rectangle 25">
              <a:extLst>
                <a:ext uri="{FF2B5EF4-FFF2-40B4-BE49-F238E27FC236}">
                  <a16:creationId xmlns:a16="http://schemas.microsoft.com/office/drawing/2014/main" id="{1718B76F-9F4C-8942-BD26-4FBADC3D2579}"/>
                </a:ext>
              </a:extLst>
            </p:cNvPr>
            <p:cNvSpPr/>
            <p:nvPr/>
          </p:nvSpPr>
          <p:spPr>
            <a:xfrm>
              <a:off x="0" y="0"/>
              <a:ext cx="5925185" cy="2124710"/>
            </a:xfrm>
            <a:prstGeom prst="rect">
              <a:avLst/>
            </a:prstGeom>
          </p:spPr>
        </p:sp>
        <p:sp>
          <p:nvSpPr>
            <p:cNvPr id="27" name="Flowchart: Magnetic Disk 2">
              <a:extLst>
                <a:ext uri="{FF2B5EF4-FFF2-40B4-BE49-F238E27FC236}">
                  <a16:creationId xmlns:a16="http://schemas.microsoft.com/office/drawing/2014/main" id="{F8578CB6-3C5A-3149-A34A-7211186B7810}"/>
                </a:ext>
              </a:extLst>
            </p:cNvPr>
            <p:cNvSpPr/>
            <p:nvPr/>
          </p:nvSpPr>
          <p:spPr>
            <a:xfrm>
              <a:off x="1600200" y="552450"/>
              <a:ext cx="869950" cy="1054100"/>
            </a:xfrm>
            <a:prstGeom prst="flowChartMagneticDisk">
              <a:avLst/>
            </a:prstGeom>
            <a:solidFill>
              <a:srgbClr val="5B9BD5">
                <a:lumMod val="20000"/>
                <a:lumOff val="80000"/>
              </a:srgbClr>
            </a:solidFill>
            <a:ln w="1905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a:ea typeface="Calibri" panose="020F0502020204030204" pitchFamily="34" charset="0"/>
                  <a:cs typeface="Times New Roman" pitchFamily="2" charset="0"/>
                </a:rPr>
                <a:t>Model</a:t>
              </a:r>
              <a:br>
                <a:rPr kumimoji="0" lang="en-US" sz="1200" b="0" i="0" u="none" strike="noStrike" kern="0" cap="none" spc="0" normalizeH="0" baseline="0" noProof="0">
                  <a:ln>
                    <a:noFill/>
                  </a:ln>
                  <a:solidFill>
                    <a:srgbClr val="000000"/>
                  </a:solidFill>
                  <a:effectLst/>
                  <a:uLnTx/>
                  <a:uFillTx/>
                  <a:latin typeface="Calibri"/>
                  <a:ea typeface="Calibri" panose="020F0502020204030204" pitchFamily="34" charset="0"/>
                  <a:cs typeface="Times New Roman" pitchFamily="2" charset="0"/>
                </a:rPr>
              </a:br>
              <a:r>
                <a:rPr kumimoji="0" lang="en-US" sz="1200" b="0" i="0" u="none" strike="noStrike" kern="0" cap="none" spc="0" normalizeH="0" baseline="0" noProof="0">
                  <a:ln>
                    <a:noFill/>
                  </a:ln>
                  <a:solidFill>
                    <a:srgbClr val="000000"/>
                  </a:solidFill>
                  <a:effectLst/>
                  <a:uLnTx/>
                  <a:uFillTx/>
                  <a:latin typeface="Calibri"/>
                  <a:ea typeface="Calibri" panose="020F0502020204030204" pitchFamily="34" charset="0"/>
                  <a:cs typeface="Times New Roman" pitchFamily="2" charset="0"/>
                </a:rPr>
                <a:t>repository</a:t>
              </a:r>
              <a:endParaRPr kumimoji="0" lang="en-US" sz="12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itchFamily="2" charset="0"/>
              </a:endParaRPr>
            </a:p>
          </p:txBody>
        </p:sp>
        <p:pic>
          <p:nvPicPr>
            <p:cNvPr id="28" name="Graphic 3" descr="Users">
              <a:extLst>
                <a:ext uri="{FF2B5EF4-FFF2-40B4-BE49-F238E27FC236}">
                  <a16:creationId xmlns:a16="http://schemas.microsoft.com/office/drawing/2014/main" id="{D1E69233-453C-6343-8960-E0B1C904A13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750" y="368300"/>
              <a:ext cx="914400" cy="914400"/>
            </a:xfrm>
            <a:prstGeom prst="rect">
              <a:avLst/>
            </a:prstGeom>
          </p:spPr>
        </p:pic>
        <p:sp>
          <p:nvSpPr>
            <p:cNvPr id="29" name="Text Box 4">
              <a:extLst>
                <a:ext uri="{FF2B5EF4-FFF2-40B4-BE49-F238E27FC236}">
                  <a16:creationId xmlns:a16="http://schemas.microsoft.com/office/drawing/2014/main" id="{13921F94-1CBB-3745-895C-9199D74BECFA}"/>
                </a:ext>
              </a:extLst>
            </p:cNvPr>
            <p:cNvSpPr txBox="1"/>
            <p:nvPr/>
          </p:nvSpPr>
          <p:spPr>
            <a:xfrm>
              <a:off x="31750" y="1060450"/>
              <a:ext cx="895350" cy="466090"/>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Research</a:t>
              </a:r>
              <a:br>
                <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br>
              <a:r>
                <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community</a:t>
              </a:r>
            </a:p>
          </p:txBody>
        </p:sp>
        <p:sp>
          <p:nvSpPr>
            <p:cNvPr id="30" name="Cube 29">
              <a:extLst>
                <a:ext uri="{FF2B5EF4-FFF2-40B4-BE49-F238E27FC236}">
                  <a16:creationId xmlns:a16="http://schemas.microsoft.com/office/drawing/2014/main" id="{81769222-EDBC-C74A-AA80-77E6219A2548}"/>
                </a:ext>
              </a:extLst>
            </p:cNvPr>
            <p:cNvSpPr/>
            <p:nvPr/>
          </p:nvSpPr>
          <p:spPr>
            <a:xfrm>
              <a:off x="2781300" y="412750"/>
              <a:ext cx="1308100" cy="1200150"/>
            </a:xfrm>
            <a:prstGeom prst="cube">
              <a:avLst>
                <a:gd name="adj" fmla="val 11243"/>
              </a:avLst>
            </a:prstGeom>
            <a:solidFill>
              <a:srgbClr val="70AD47">
                <a:lumMod val="40000"/>
                <a:lumOff val="60000"/>
              </a:srgbClr>
            </a:solidFill>
            <a:ln w="12700" cap="flat" cmpd="sng" algn="ctr">
              <a:solidFill>
                <a:srgbClr val="70AD47"/>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t>Semi-</a:t>
              </a:r>
              <a:b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br>
              <a: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t>automated</a:t>
              </a:r>
              <a:b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br>
              <a: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t>analytic</a:t>
              </a:r>
              <a:b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br>
              <a:r>
                <a:rPr kumimoji="0" lang="en-US" sz="1400" b="0" i="0" u="none" strike="noStrike" kern="0" cap="none" spc="0" normalizeH="0" baseline="0" noProof="0" dirty="0">
                  <a:ln>
                    <a:noFill/>
                  </a:ln>
                  <a:solidFill>
                    <a:srgbClr val="000000"/>
                  </a:solidFill>
                  <a:effectLst/>
                  <a:uLnTx/>
                  <a:uFillTx/>
                  <a:latin typeface="Calibri"/>
                  <a:ea typeface="Calibri" panose="020F0502020204030204" pitchFamily="34" charset="0"/>
                  <a:cs typeface="Times New Roman" pitchFamily="2" charset="0"/>
                </a:rPr>
                <a:t>capabilities</a:t>
              </a:r>
              <a:endParaRPr kumimoji="0" lang="en-US" sz="1200" b="0" i="0" u="none" strike="noStrike" kern="0" cap="none" spc="0" normalizeH="0" baseline="0" noProof="0" dirty="0">
                <a:ln>
                  <a:noFill/>
                </a:ln>
                <a:solidFill>
                  <a:sysClr val="window" lastClr="FFFFFF"/>
                </a:solidFill>
                <a:effectLst/>
                <a:uLnTx/>
                <a:uFillTx/>
                <a:latin typeface="Calibri"/>
                <a:ea typeface="Calibri" panose="020F0502020204030204" pitchFamily="34" charset="0"/>
                <a:cs typeface="Times New Roman" pitchFamily="2" charset="0"/>
              </a:endParaRPr>
            </a:p>
          </p:txBody>
        </p:sp>
        <p:sp>
          <p:nvSpPr>
            <p:cNvPr id="31" name="Rectangle: Rounded Corners 7">
              <a:extLst>
                <a:ext uri="{FF2B5EF4-FFF2-40B4-BE49-F238E27FC236}">
                  <a16:creationId xmlns:a16="http://schemas.microsoft.com/office/drawing/2014/main" id="{BC6B2FFF-BC52-C140-AD05-868B6558C36F}"/>
                </a:ext>
              </a:extLst>
            </p:cNvPr>
            <p:cNvSpPr/>
            <p:nvPr/>
          </p:nvSpPr>
          <p:spPr>
            <a:xfrm>
              <a:off x="1282700" y="304800"/>
              <a:ext cx="3111500" cy="1587500"/>
            </a:xfrm>
            <a:prstGeom prst="roundRect">
              <a:avLst/>
            </a:prstGeom>
            <a:noFill/>
            <a:ln w="22225"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Arrow: Left-Right 8">
              <a:extLst>
                <a:ext uri="{FF2B5EF4-FFF2-40B4-BE49-F238E27FC236}">
                  <a16:creationId xmlns:a16="http://schemas.microsoft.com/office/drawing/2014/main" id="{9ED35DB7-9BB8-294C-B717-896091ABD051}"/>
                </a:ext>
              </a:extLst>
            </p:cNvPr>
            <p:cNvSpPr/>
            <p:nvPr/>
          </p:nvSpPr>
          <p:spPr>
            <a:xfrm>
              <a:off x="920750" y="958850"/>
              <a:ext cx="679450" cy="355600"/>
            </a:xfrm>
            <a:prstGeom prst="leftRightArrow">
              <a:avLst/>
            </a:prstGeom>
            <a:solidFill>
              <a:srgbClr val="5B9BD5">
                <a:lumMod val="20000"/>
                <a:lumOff val="80000"/>
              </a:srgbClr>
            </a:solidFill>
            <a:ln w="12700" cap="flat" cmpd="sng" algn="ctr">
              <a:solidFill>
                <a:srgbClr val="5B9BD5">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a:ea typeface="Calibri" panose="020F0502020204030204" pitchFamily="34" charset="0"/>
                  <a:cs typeface="Times New Roman" pitchFamily="2" charset="0"/>
                </a:rPr>
                <a:t>Models</a:t>
              </a:r>
              <a:endParaRPr kumimoji="0" lang="en-US" sz="12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itchFamily="2" charset="0"/>
              </a:endParaRPr>
            </a:p>
          </p:txBody>
        </p:sp>
        <p:pic>
          <p:nvPicPr>
            <p:cNvPr id="33" name="Graphic 9" descr="Group">
              <a:extLst>
                <a:ext uri="{FF2B5EF4-FFF2-40B4-BE49-F238E27FC236}">
                  <a16:creationId xmlns:a16="http://schemas.microsoft.com/office/drawing/2014/main" id="{EED368A9-A5D7-7D43-A595-BAABD31C38AA}"/>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18056"/>
            <a:stretch/>
          </p:blipFill>
          <p:spPr>
            <a:xfrm>
              <a:off x="4822825" y="25400"/>
              <a:ext cx="914400" cy="749300"/>
            </a:xfrm>
            <a:prstGeom prst="rect">
              <a:avLst/>
            </a:prstGeom>
          </p:spPr>
        </p:pic>
        <p:sp>
          <p:nvSpPr>
            <p:cNvPr id="34" name="Text Box 4">
              <a:extLst>
                <a:ext uri="{FF2B5EF4-FFF2-40B4-BE49-F238E27FC236}">
                  <a16:creationId xmlns:a16="http://schemas.microsoft.com/office/drawing/2014/main" id="{3E7EC219-5466-0A43-A462-D6D4985F199A}"/>
                </a:ext>
              </a:extLst>
            </p:cNvPr>
            <p:cNvSpPr txBox="1"/>
            <p:nvPr/>
          </p:nvSpPr>
          <p:spPr>
            <a:xfrm>
              <a:off x="1450000" y="12700"/>
              <a:ext cx="2715895" cy="329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Multiscale Codesign Framework</a:t>
              </a:r>
              <a:endParaRPr kumimoji="0" lang="en-US" sz="1200" b="0" i="0" u="none" strike="noStrike" kern="0" cap="none" spc="0" normalizeH="0" baseline="0" noProof="0">
                <a:ln>
                  <a:noFill/>
                </a:ln>
                <a:solidFill>
                  <a:sysClr val="windowText" lastClr="000000"/>
                </a:solidFill>
                <a:effectLst/>
                <a:uLnTx/>
                <a:uFillTx/>
                <a:latin typeface="Times New Roman" pitchFamily="2" charset="0"/>
                <a:ea typeface="Yu Mincho" panose="02020400000000000000" pitchFamily="18" charset="-128"/>
                <a:cs typeface="Times New Roman" pitchFamily="2" charset="0"/>
              </a:endParaRPr>
            </a:p>
          </p:txBody>
        </p:sp>
        <p:cxnSp>
          <p:nvCxnSpPr>
            <p:cNvPr id="35" name="Straight Arrow Connector 34">
              <a:extLst>
                <a:ext uri="{FF2B5EF4-FFF2-40B4-BE49-F238E27FC236}">
                  <a16:creationId xmlns:a16="http://schemas.microsoft.com/office/drawing/2014/main" id="{A59F6AD2-7601-7244-85D5-7D7DFF56BAA3}"/>
                </a:ext>
              </a:extLst>
            </p:cNvPr>
            <p:cNvCxnSpPr>
              <a:stCxn id="27" idx="4"/>
              <a:endCxn id="30" idx="2"/>
            </p:cNvCxnSpPr>
            <p:nvPr/>
          </p:nvCxnSpPr>
          <p:spPr>
            <a:xfrm>
              <a:off x="2470150" y="1079500"/>
              <a:ext cx="311150" cy="791"/>
            </a:xfrm>
            <a:prstGeom prst="straightConnector1">
              <a:avLst/>
            </a:prstGeom>
            <a:noFill/>
            <a:ln w="28575" cap="flat" cmpd="sng" algn="ctr">
              <a:solidFill>
                <a:sysClr val="windowText" lastClr="000000"/>
              </a:solidFill>
              <a:prstDash val="solid"/>
              <a:miter lim="800000"/>
              <a:headEnd type="triangle"/>
              <a:tailEnd type="triangle"/>
            </a:ln>
            <a:effectLst/>
          </p:spPr>
        </p:cxnSp>
        <p:sp>
          <p:nvSpPr>
            <p:cNvPr id="36" name="Text Box 4">
              <a:extLst>
                <a:ext uri="{FF2B5EF4-FFF2-40B4-BE49-F238E27FC236}">
                  <a16:creationId xmlns:a16="http://schemas.microsoft.com/office/drawing/2014/main" id="{ABECDD96-9207-074D-B404-DD9F07649852}"/>
                </a:ext>
              </a:extLst>
            </p:cNvPr>
            <p:cNvSpPr txBox="1"/>
            <p:nvPr/>
          </p:nvSpPr>
          <p:spPr>
            <a:xfrm>
              <a:off x="4726305" y="586400"/>
              <a:ext cx="1033145" cy="171450"/>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R&amp;D Stakeholders</a:t>
              </a:r>
              <a:endParaRPr kumimoji="0" lang="en-US" sz="1200" b="0" i="0" u="none" strike="noStrike" kern="0" cap="none" spc="0" normalizeH="0" baseline="0" noProof="0">
                <a:ln>
                  <a:noFill/>
                </a:ln>
                <a:solidFill>
                  <a:sysClr val="windowText" lastClr="000000"/>
                </a:solidFill>
                <a:effectLst/>
                <a:uLnTx/>
                <a:uFillTx/>
                <a:latin typeface="Times New Roman" pitchFamily="2" charset="0"/>
                <a:ea typeface="Yu Mincho" panose="02020400000000000000" pitchFamily="18" charset="-128"/>
                <a:cs typeface="Times New Roman" pitchFamily="2" charset="0"/>
              </a:endParaRPr>
            </a:p>
          </p:txBody>
        </p:sp>
        <p:sp>
          <p:nvSpPr>
            <p:cNvPr id="37" name="Arrow: Right 14">
              <a:extLst>
                <a:ext uri="{FF2B5EF4-FFF2-40B4-BE49-F238E27FC236}">
                  <a16:creationId xmlns:a16="http://schemas.microsoft.com/office/drawing/2014/main" id="{C85B0101-3D3F-D040-AE15-CAA8B168BC24}"/>
                </a:ext>
              </a:extLst>
            </p:cNvPr>
            <p:cNvSpPr/>
            <p:nvPr/>
          </p:nvSpPr>
          <p:spPr>
            <a:xfrm rot="20571988" flipH="1">
              <a:off x="4011109" y="327042"/>
              <a:ext cx="825996" cy="393917"/>
            </a:xfrm>
            <a:prstGeom prst="rightArrow">
              <a:avLst/>
            </a:prstGeom>
            <a:solidFill>
              <a:srgbClr val="70AD47">
                <a:lumMod val="20000"/>
                <a:lumOff val="80000"/>
              </a:srgbClr>
            </a:solidFill>
            <a:ln w="12700" cap="flat" cmpd="sng" algn="ctr">
              <a:solidFill>
                <a:srgbClr val="70AD47">
                  <a:lumMod val="75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a:ea typeface="Calibri" panose="020F0502020204030204" pitchFamily="34" charset="0"/>
                  <a:cs typeface="Times New Roman" pitchFamily="2" charset="0"/>
                </a:rPr>
                <a:t>Requests</a:t>
              </a:r>
              <a:endParaRPr kumimoji="0" lang="en-US" sz="12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itchFamily="2" charset="0"/>
              </a:endParaRPr>
            </a:p>
          </p:txBody>
        </p:sp>
        <p:sp>
          <p:nvSpPr>
            <p:cNvPr id="38" name="Flowchart: Multidocument 15">
              <a:extLst>
                <a:ext uri="{FF2B5EF4-FFF2-40B4-BE49-F238E27FC236}">
                  <a16:creationId xmlns:a16="http://schemas.microsoft.com/office/drawing/2014/main" id="{82194C67-7471-5D4F-8058-87580080D3B7}"/>
                </a:ext>
              </a:extLst>
            </p:cNvPr>
            <p:cNvSpPr/>
            <p:nvPr/>
          </p:nvSpPr>
          <p:spPr>
            <a:xfrm>
              <a:off x="4864100" y="1117600"/>
              <a:ext cx="838200" cy="984250"/>
            </a:xfrm>
            <a:prstGeom prst="flowChartMultidocument">
              <a:avLst/>
            </a:prstGeom>
            <a:solidFill>
              <a:srgbClr val="FFC000">
                <a:lumMod val="20000"/>
                <a:lumOff val="80000"/>
              </a:srgbClr>
            </a:solidFill>
            <a:ln w="12700" cap="flat" cmpd="sng" algn="ctr">
              <a:solidFill>
                <a:srgbClr val="FFC000">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itchFamily="2" charset="0"/>
                </a:rPr>
                <a:t>Reports</a:t>
              </a:r>
            </a:p>
          </p:txBody>
        </p:sp>
        <p:sp>
          <p:nvSpPr>
            <p:cNvPr id="39" name="Arrow: Right 16">
              <a:extLst>
                <a:ext uri="{FF2B5EF4-FFF2-40B4-BE49-F238E27FC236}">
                  <a16:creationId xmlns:a16="http://schemas.microsoft.com/office/drawing/2014/main" id="{BCAEE98A-B565-6044-B300-78663AD02CF9}"/>
                </a:ext>
              </a:extLst>
            </p:cNvPr>
            <p:cNvSpPr/>
            <p:nvPr/>
          </p:nvSpPr>
          <p:spPr>
            <a:xfrm rot="860289">
              <a:off x="4040808" y="1227751"/>
              <a:ext cx="825500" cy="393700"/>
            </a:xfrm>
            <a:prstGeom prst="rightArrow">
              <a:avLst/>
            </a:prstGeom>
            <a:solidFill>
              <a:srgbClr val="FFC000">
                <a:lumMod val="20000"/>
                <a:lumOff val="80000"/>
              </a:srgbClr>
            </a:solidFill>
            <a:ln w="12700" cap="flat" cmpd="sng" algn="ctr">
              <a:solidFill>
                <a:srgbClr val="FFC000">
                  <a:lumMod val="75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imes New Roman" pitchFamily="2" charset="0"/>
                  <a:ea typeface="Calibri" panose="020F0502020204030204" pitchFamily="34" charset="0"/>
                  <a:cs typeface="Times New Roman" pitchFamily="2" charset="0"/>
                </a:rPr>
                <a:t>Generates</a:t>
              </a:r>
              <a:endParaRPr kumimoji="0" lang="en-US" sz="1200" b="0" i="0" u="none" strike="noStrike" kern="0" cap="none" spc="0" normalizeH="0" baseline="0" noProof="0">
                <a:ln>
                  <a:noFill/>
                </a:ln>
                <a:solidFill>
                  <a:sysClr val="window" lastClr="FFFFFF"/>
                </a:solidFill>
                <a:effectLst/>
                <a:uLnTx/>
                <a:uFillTx/>
                <a:latin typeface="Times New Roman" pitchFamily="2" charset="0"/>
                <a:ea typeface="Yu Mincho" panose="02020400000000000000" pitchFamily="18" charset="-128"/>
                <a:cs typeface="Times New Roman" pitchFamily="2" charset="0"/>
              </a:endParaRPr>
            </a:p>
          </p:txBody>
        </p:sp>
        <p:sp>
          <p:nvSpPr>
            <p:cNvPr id="40" name="Text Box 4">
              <a:extLst>
                <a:ext uri="{FF2B5EF4-FFF2-40B4-BE49-F238E27FC236}">
                  <a16:creationId xmlns:a16="http://schemas.microsoft.com/office/drawing/2014/main" id="{40F14BDF-B1D7-4641-A2DD-EB5FEF6457E4}"/>
                </a:ext>
              </a:extLst>
            </p:cNvPr>
            <p:cNvSpPr txBox="1"/>
            <p:nvPr/>
          </p:nvSpPr>
          <p:spPr>
            <a:xfrm>
              <a:off x="2745400" y="1579200"/>
              <a:ext cx="1280795" cy="29654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MCF Service</a:t>
              </a:r>
              <a:endParaRPr kumimoji="0" lang="en-US" sz="1200" b="0" i="0" u="none" strike="noStrike" kern="0" cap="none" spc="0" normalizeH="0" baseline="0" noProof="0">
                <a:ln>
                  <a:noFill/>
                </a:ln>
                <a:solidFill>
                  <a:sysClr val="windowText" lastClr="000000"/>
                </a:solidFill>
                <a:effectLst/>
                <a:uLnTx/>
                <a:uFillTx/>
                <a:latin typeface="Times New Roman" pitchFamily="2" charset="0"/>
                <a:ea typeface="Yu Mincho" panose="02020400000000000000" pitchFamily="18" charset="-128"/>
                <a:cs typeface="Times New Roman" pitchFamily="2" charset="0"/>
              </a:endParaRPr>
            </a:p>
          </p:txBody>
        </p:sp>
        <p:sp>
          <p:nvSpPr>
            <p:cNvPr id="41" name="Text Box 4">
              <a:extLst>
                <a:ext uri="{FF2B5EF4-FFF2-40B4-BE49-F238E27FC236}">
                  <a16:creationId xmlns:a16="http://schemas.microsoft.com/office/drawing/2014/main" id="{64298F68-4B43-2747-9AD5-96B0279A3AEA}"/>
                </a:ext>
              </a:extLst>
            </p:cNvPr>
            <p:cNvSpPr txBox="1"/>
            <p:nvPr/>
          </p:nvSpPr>
          <p:spPr>
            <a:xfrm>
              <a:off x="1424600" y="1579200"/>
              <a:ext cx="1280795" cy="29654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5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itchFamily="2" charset="0"/>
                </a:rPr>
                <a:t>MCF Data</a:t>
              </a:r>
              <a:endParaRPr kumimoji="0" lang="en-US" sz="1200" b="0" i="0" u="none" strike="noStrike" kern="0" cap="none" spc="0" normalizeH="0" baseline="0" noProof="0">
                <a:ln>
                  <a:noFill/>
                </a:ln>
                <a:solidFill>
                  <a:sysClr val="windowText" lastClr="000000"/>
                </a:solidFill>
                <a:effectLst/>
                <a:uLnTx/>
                <a:uFillTx/>
                <a:latin typeface="Times New Roman" pitchFamily="2" charset="0"/>
                <a:ea typeface="Yu Mincho" panose="02020400000000000000" pitchFamily="18" charset="-128"/>
                <a:cs typeface="Times New Roman" pitchFamily="2" charset="0"/>
              </a:endParaRPr>
            </a:p>
          </p:txBody>
        </p:sp>
      </p:grpSp>
    </p:spTree>
    <p:extLst>
      <p:ext uri="{BB962C8B-B14F-4D97-AF65-F5344CB8AC3E}">
        <p14:creationId xmlns:p14="http://schemas.microsoft.com/office/powerpoint/2010/main" val="184594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Getting help</a:t>
            </a:r>
          </a:p>
        </p:txBody>
      </p:sp>
      <p:sp>
        <p:nvSpPr>
          <p:cNvPr id="6" name="Slide Number Placeholder 5"/>
          <p:cNvSpPr>
            <a:spLocks noGrp="1"/>
          </p:cNvSpPr>
          <p:nvPr>
            <p:ph type="sldNum" sz="quarter" idx="4"/>
          </p:nvPr>
        </p:nvSpPr>
        <p:spPr/>
        <p:txBody>
          <a:bodyPr/>
          <a:lstStyle/>
          <a:p>
            <a:fld id="{A5E55A7B-7854-E145-92D9-B491DF4BAE2D}" type="slidenum">
              <a:rPr lang="en-US" smtClean="0"/>
              <a:pPr/>
              <a:t>82</a:t>
            </a:fld>
            <a:endParaRPr lang="en-US"/>
          </a:p>
        </p:txBody>
      </p:sp>
      <p:sp>
        <p:nvSpPr>
          <p:cNvPr id="3" name="Content Placeholder 2"/>
          <p:cNvSpPr>
            <a:spLocks noGrp="1"/>
          </p:cNvSpPr>
          <p:nvPr>
            <p:ph idx="1"/>
          </p:nvPr>
        </p:nvSpPr>
        <p:spPr/>
        <p:txBody>
          <a:bodyPr/>
          <a:lstStyle/>
          <a:p>
            <a:r>
              <a:rPr lang="en-US" dirty="0"/>
              <a:t>SST wiki contains lots of information (</a:t>
            </a:r>
            <a:r>
              <a:rPr lang="en-US" dirty="0" err="1"/>
              <a:t>www.sst-simulator.org</a:t>
            </a:r>
            <a:r>
              <a:rPr lang="en-US" dirty="0"/>
              <a:t>)</a:t>
            </a:r>
          </a:p>
          <a:p>
            <a:pPr lvl="1"/>
            <a:r>
              <a:rPr lang="en-US" dirty="0"/>
              <a:t>Downloading, installing, and running SST</a:t>
            </a:r>
          </a:p>
          <a:p>
            <a:pPr lvl="1"/>
            <a:r>
              <a:rPr lang="en-US" dirty="0"/>
              <a:t>Element libraries and external components</a:t>
            </a:r>
          </a:p>
          <a:p>
            <a:pPr lvl="1"/>
            <a:r>
              <a:rPr lang="en-US" dirty="0"/>
              <a:t>Guides for extending SST</a:t>
            </a:r>
          </a:p>
          <a:p>
            <a:pPr lvl="1"/>
            <a:r>
              <a:rPr lang="en-US" dirty="0"/>
              <a:t>Information on APIs</a:t>
            </a:r>
          </a:p>
          <a:p>
            <a:pPr lvl="1"/>
            <a:r>
              <a:rPr lang="en-US" dirty="0"/>
              <a:t>Information about current development efforts</a:t>
            </a:r>
          </a:p>
          <a:p>
            <a:pPr lvl="1"/>
            <a:r>
              <a:rPr lang="en-US" dirty="0"/>
              <a:t>Past tutorial slides and exercises</a:t>
            </a:r>
            <a:endParaRPr lang="en-US" sz="1200" dirty="0"/>
          </a:p>
          <a:p>
            <a:r>
              <a:rPr lang="en-US" dirty="0"/>
              <a:t>SST </a:t>
            </a:r>
            <a:r>
              <a:rPr lang="en-US" dirty="0" err="1"/>
              <a:t>Github</a:t>
            </a:r>
            <a:r>
              <a:rPr lang="en-US" dirty="0"/>
              <a:t> </a:t>
            </a:r>
          </a:p>
          <a:p>
            <a:pPr lvl="1"/>
            <a:r>
              <a:rPr lang="en-US" dirty="0"/>
              <a:t>Current development</a:t>
            </a:r>
          </a:p>
          <a:p>
            <a:pPr lvl="1"/>
            <a:r>
              <a:rPr lang="en-US" dirty="0"/>
              <a:t>Issues track user questions as well as development plans, bugs, etc. </a:t>
            </a:r>
          </a:p>
        </p:txBody>
      </p:sp>
    </p:spTree>
    <p:extLst>
      <p:ext uri="{BB962C8B-B14F-4D97-AF65-F5344CB8AC3E}">
        <p14:creationId xmlns:p14="http://schemas.microsoft.com/office/powerpoint/2010/main" val="42500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5" name="Footer Placeholder 4"/>
          <p:cNvSpPr>
            <a:spLocks noGrp="1"/>
          </p:cNvSpPr>
          <p:nvPr>
            <p:ph type="ftr" sz="quarter" idx="3"/>
          </p:nvPr>
        </p:nvSpPr>
        <p:spPr/>
        <p:txBody>
          <a:bodyPr/>
          <a:lstStyle/>
          <a:p>
            <a:r>
              <a:rPr lang="en-US" dirty="0"/>
              <a:t>ISCA Tutorial 2017</a:t>
            </a:r>
          </a:p>
        </p:txBody>
      </p:sp>
      <p:sp>
        <p:nvSpPr>
          <p:cNvPr id="6" name="Slide Number Placeholder 5"/>
          <p:cNvSpPr>
            <a:spLocks noGrp="1"/>
          </p:cNvSpPr>
          <p:nvPr>
            <p:ph type="sldNum" sz="quarter" idx="4"/>
          </p:nvPr>
        </p:nvSpPr>
        <p:spPr/>
        <p:txBody>
          <a:bodyPr/>
          <a:lstStyle/>
          <a:p>
            <a:fld id="{A5E55A7B-7854-E145-92D9-B491DF4BAE2D}" type="slidenum">
              <a:rPr lang="en-US" smtClean="0"/>
              <a:pPr/>
              <a:t>83</a:t>
            </a:fld>
            <a:endParaRPr lang="en-US"/>
          </a:p>
        </p:txBody>
      </p:sp>
      <p:sp>
        <p:nvSpPr>
          <p:cNvPr id="3" name="Content Placeholder 2"/>
          <p:cNvSpPr>
            <a:spLocks noGrp="1"/>
          </p:cNvSpPr>
          <p:nvPr>
            <p:ph idx="1"/>
          </p:nvPr>
        </p:nvSpPr>
        <p:spPr/>
        <p:txBody>
          <a:bodyPr>
            <a:normAutofit/>
          </a:bodyPr>
          <a:lstStyle/>
          <a:p>
            <a:r>
              <a:rPr lang="en-US" sz="2800" dirty="0"/>
              <a:t>SST is a parallel, flexible simulation framework</a:t>
            </a:r>
          </a:p>
          <a:p>
            <a:pPr lvl="1"/>
            <a:r>
              <a:rPr lang="en-US" sz="2400" dirty="0"/>
              <a:t>Can simulate many systems at many granularities</a:t>
            </a:r>
          </a:p>
          <a:p>
            <a:pPr lvl="1"/>
            <a:r>
              <a:rPr lang="en-US" sz="2400" dirty="0"/>
              <a:t>Capable of simulating modern architectures</a:t>
            </a:r>
          </a:p>
          <a:p>
            <a:pPr lvl="1"/>
            <a:r>
              <a:rPr lang="en-US" sz="2400" dirty="0"/>
              <a:t>Modular design for extensibility</a:t>
            </a:r>
          </a:p>
          <a:p>
            <a:r>
              <a:rPr lang="en-US" sz="2800" dirty="0"/>
              <a:t>Please keep us posted on your uses of SST as well as any capabilities you’ve added or would like to see added</a:t>
            </a:r>
          </a:p>
          <a:p>
            <a:r>
              <a:rPr lang="en-US" sz="4000" b="1" dirty="0"/>
              <a:t>What Can SST Do For YOU?</a:t>
            </a:r>
          </a:p>
          <a:p>
            <a:pPr lvl="1"/>
            <a:r>
              <a:rPr lang="en-US" sz="2400" b="1" dirty="0"/>
              <a:t>What can we </a:t>
            </a:r>
            <a:r>
              <a:rPr lang="en-US" sz="2400" b="1" u="sng" dirty="0"/>
              <a:t>document</a:t>
            </a:r>
            <a:r>
              <a:rPr lang="en-US" sz="2400" b="1" dirty="0"/>
              <a:t> for you</a:t>
            </a:r>
            <a:endParaRPr lang="en-US" sz="2400" dirty="0"/>
          </a:p>
          <a:p>
            <a:r>
              <a:rPr lang="en-US" sz="2800" dirty="0"/>
              <a:t>Thank you for attending!</a:t>
            </a:r>
          </a:p>
        </p:txBody>
      </p:sp>
    </p:spTree>
    <p:extLst>
      <p:ext uri="{BB962C8B-B14F-4D97-AF65-F5344CB8AC3E}">
        <p14:creationId xmlns:p14="http://schemas.microsoft.com/office/powerpoint/2010/main" val="32759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A3F1-5968-A647-8DD0-6F8D4BC653FE}"/>
              </a:ext>
            </a:extLst>
          </p:cNvPr>
          <p:cNvSpPr>
            <a:spLocks noGrp="1"/>
          </p:cNvSpPr>
          <p:nvPr>
            <p:ph type="ctrTitle"/>
          </p:nvPr>
        </p:nvSpPr>
        <p:spPr/>
        <p:txBody>
          <a:bodyPr/>
          <a:lstStyle/>
          <a:p>
            <a:r>
              <a:rPr lang="en-US" dirty="0"/>
              <a:t>Extra: Other Libraries</a:t>
            </a:r>
          </a:p>
        </p:txBody>
      </p:sp>
      <p:sp>
        <p:nvSpPr>
          <p:cNvPr id="3" name="Subtitle 2">
            <a:extLst>
              <a:ext uri="{FF2B5EF4-FFF2-40B4-BE49-F238E27FC236}">
                <a16:creationId xmlns:a16="http://schemas.microsoft.com/office/drawing/2014/main" id="{2364D426-1304-FC4A-9EE2-BD6608D3AC27}"/>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98FBCB1E-A197-754F-9F82-139BA5048919}"/>
              </a:ext>
            </a:extLst>
          </p:cNvPr>
          <p:cNvSpPr>
            <a:spLocks noGrp="1"/>
          </p:cNvSpPr>
          <p:nvPr>
            <p:ph type="ftr" sz="quarter" idx="11"/>
          </p:nvPr>
        </p:nvSpPr>
        <p:spPr/>
        <p:txBody>
          <a:bodyPr/>
          <a:lstStyle/>
          <a:p>
            <a:r>
              <a:rPr lang="en-US"/>
              <a:t>SST 8.0 Tutorial</a:t>
            </a:r>
            <a:endParaRPr lang="en-US" dirty="0"/>
          </a:p>
        </p:txBody>
      </p:sp>
      <p:sp>
        <p:nvSpPr>
          <p:cNvPr id="5" name="Slide Number Placeholder 4">
            <a:extLst>
              <a:ext uri="{FF2B5EF4-FFF2-40B4-BE49-F238E27FC236}">
                <a16:creationId xmlns:a16="http://schemas.microsoft.com/office/drawing/2014/main" id="{E5527C7F-A949-F64B-B10C-BBEBAE2398AC}"/>
              </a:ext>
            </a:extLst>
          </p:cNvPr>
          <p:cNvSpPr>
            <a:spLocks noGrp="1"/>
          </p:cNvSpPr>
          <p:nvPr>
            <p:ph type="sldNum" sz="quarter" idx="12"/>
          </p:nvPr>
        </p:nvSpPr>
        <p:spPr/>
        <p:txBody>
          <a:bodyPr/>
          <a:lstStyle/>
          <a:p>
            <a:fld id="{4FAB73BC-B049-4115-A692-8D63A059BFB8}" type="slidenum">
              <a:rPr lang="en-US" smtClean="0"/>
              <a:t>84</a:t>
            </a:fld>
            <a:endParaRPr lang="en-US" dirty="0"/>
          </a:p>
        </p:txBody>
      </p:sp>
    </p:spTree>
    <p:extLst>
      <p:ext uri="{BB962C8B-B14F-4D97-AF65-F5344CB8AC3E}">
        <p14:creationId xmlns:p14="http://schemas.microsoft.com/office/powerpoint/2010/main" val="127950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8605-FDF2-4043-B4F9-461695698165}"/>
              </a:ext>
            </a:extLst>
          </p:cNvPr>
          <p:cNvSpPr>
            <a:spLocks noGrp="1"/>
          </p:cNvSpPr>
          <p:nvPr>
            <p:ph type="title"/>
          </p:nvPr>
        </p:nvSpPr>
        <p:spPr/>
        <p:txBody>
          <a:bodyPr/>
          <a:lstStyle/>
          <a:p>
            <a:r>
              <a:rPr lang="en-US" dirty="0"/>
              <a:t>Cassini: Prefetchers</a:t>
            </a:r>
          </a:p>
        </p:txBody>
      </p:sp>
      <p:sp>
        <p:nvSpPr>
          <p:cNvPr id="3" name="Footer Placeholder 2">
            <a:extLst>
              <a:ext uri="{FF2B5EF4-FFF2-40B4-BE49-F238E27FC236}">
                <a16:creationId xmlns:a16="http://schemas.microsoft.com/office/drawing/2014/main" id="{0AE878F4-CB3A-3848-B0BB-E5DE16757095}"/>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E8F12A91-1936-4346-A333-A5F59A4922FD}"/>
              </a:ext>
            </a:extLst>
          </p:cNvPr>
          <p:cNvSpPr>
            <a:spLocks noGrp="1"/>
          </p:cNvSpPr>
          <p:nvPr>
            <p:ph type="sldNum" sz="quarter" idx="4"/>
          </p:nvPr>
        </p:nvSpPr>
        <p:spPr/>
        <p:txBody>
          <a:bodyPr/>
          <a:lstStyle/>
          <a:p>
            <a:fld id="{4FAB73BC-B049-4115-A692-8D63A059BFB8}" type="slidenum">
              <a:rPr lang="en-US" smtClean="0"/>
              <a:pPr/>
              <a:t>85</a:t>
            </a:fld>
            <a:endParaRPr lang="en-US" dirty="0"/>
          </a:p>
        </p:txBody>
      </p:sp>
      <p:sp>
        <p:nvSpPr>
          <p:cNvPr id="5" name="Content Placeholder 4">
            <a:extLst>
              <a:ext uri="{FF2B5EF4-FFF2-40B4-BE49-F238E27FC236}">
                <a16:creationId xmlns:a16="http://schemas.microsoft.com/office/drawing/2014/main" id="{5317DA67-77FD-AA4B-994C-A3EE89EADE04}"/>
              </a:ext>
            </a:extLst>
          </p:cNvPr>
          <p:cNvSpPr>
            <a:spLocks noGrp="1"/>
          </p:cNvSpPr>
          <p:nvPr>
            <p:ph idx="1"/>
          </p:nvPr>
        </p:nvSpPr>
        <p:spPr/>
        <p:txBody>
          <a:bodyPr/>
          <a:lstStyle/>
          <a:p>
            <a:r>
              <a:rPr lang="en-US" dirty="0"/>
              <a:t>Library of subcomponents that plug into MemHierarchy caches</a:t>
            </a:r>
          </a:p>
          <a:p>
            <a:pPr lvl="1"/>
            <a:r>
              <a:rPr lang="en-US" dirty="0"/>
              <a:t>Via “</a:t>
            </a:r>
            <a:r>
              <a:rPr lang="en-US" dirty="0" err="1"/>
              <a:t>CacheListener</a:t>
            </a:r>
            <a:r>
              <a:rPr lang="en-US" dirty="0"/>
              <a:t>” interface</a:t>
            </a:r>
          </a:p>
          <a:p>
            <a:r>
              <a:rPr lang="en-US" dirty="0" err="1"/>
              <a:t>Strided</a:t>
            </a:r>
            <a:r>
              <a:rPr lang="en-US" dirty="0"/>
              <a:t> prefetch</a:t>
            </a:r>
          </a:p>
          <a:p>
            <a:endParaRPr lang="en-US" dirty="0"/>
          </a:p>
        </p:txBody>
      </p:sp>
    </p:spTree>
    <p:extLst>
      <p:ext uri="{BB962C8B-B14F-4D97-AF65-F5344CB8AC3E}">
        <p14:creationId xmlns:p14="http://schemas.microsoft.com/office/powerpoint/2010/main" val="306744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2DE3-5C58-FA41-82E0-FC114BC60CF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59147BA-E021-EF46-83AB-71E684E22EAD}"/>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7762ED2-222D-3C4A-92E1-71A43B91C79E}"/>
              </a:ext>
            </a:extLst>
          </p:cNvPr>
          <p:cNvSpPr>
            <a:spLocks noGrp="1"/>
          </p:cNvSpPr>
          <p:nvPr>
            <p:ph type="sldNum" sz="quarter" idx="4"/>
          </p:nvPr>
        </p:nvSpPr>
        <p:spPr/>
        <p:txBody>
          <a:bodyPr/>
          <a:lstStyle/>
          <a:p>
            <a:fld id="{4FAB73BC-B049-4115-A692-8D63A059BFB8}" type="slidenum">
              <a:rPr lang="en-US" smtClean="0"/>
              <a:pPr/>
              <a:t>86</a:t>
            </a:fld>
            <a:endParaRPr lang="en-US" dirty="0"/>
          </a:p>
        </p:txBody>
      </p:sp>
      <p:sp>
        <p:nvSpPr>
          <p:cNvPr id="5" name="Content Placeholder 4">
            <a:extLst>
              <a:ext uri="{FF2B5EF4-FFF2-40B4-BE49-F238E27FC236}">
                <a16:creationId xmlns:a16="http://schemas.microsoft.com/office/drawing/2014/main" id="{D41FA93C-9EE8-6A47-B9F1-C0C1A1BEAE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727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3DBA-374B-9B48-8DE1-5FE15B2172FB}"/>
              </a:ext>
            </a:extLst>
          </p:cNvPr>
          <p:cNvSpPr>
            <a:spLocks noGrp="1"/>
          </p:cNvSpPr>
          <p:nvPr>
            <p:ph type="title"/>
          </p:nvPr>
        </p:nvSpPr>
        <p:spPr/>
        <p:txBody>
          <a:bodyPr/>
          <a:lstStyle/>
          <a:p>
            <a:r>
              <a:rPr lang="en-US" dirty="0" err="1"/>
              <a:t>CramSim</a:t>
            </a:r>
            <a:endParaRPr lang="en-US" dirty="0"/>
          </a:p>
        </p:txBody>
      </p:sp>
      <p:sp>
        <p:nvSpPr>
          <p:cNvPr id="3" name="Footer Placeholder 2">
            <a:extLst>
              <a:ext uri="{FF2B5EF4-FFF2-40B4-BE49-F238E27FC236}">
                <a16:creationId xmlns:a16="http://schemas.microsoft.com/office/drawing/2014/main" id="{3F968004-2C73-B74D-8653-90180A26C04C}"/>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4DAD672-F394-CB4B-9B33-6F1579E96BB8}"/>
              </a:ext>
            </a:extLst>
          </p:cNvPr>
          <p:cNvSpPr>
            <a:spLocks noGrp="1"/>
          </p:cNvSpPr>
          <p:nvPr>
            <p:ph type="sldNum" sz="quarter" idx="4"/>
          </p:nvPr>
        </p:nvSpPr>
        <p:spPr/>
        <p:txBody>
          <a:bodyPr/>
          <a:lstStyle/>
          <a:p>
            <a:fld id="{4FAB73BC-B049-4115-A692-8D63A059BFB8}" type="slidenum">
              <a:rPr lang="en-US" smtClean="0"/>
              <a:pPr/>
              <a:t>87</a:t>
            </a:fld>
            <a:endParaRPr lang="en-US" dirty="0"/>
          </a:p>
        </p:txBody>
      </p:sp>
      <p:sp>
        <p:nvSpPr>
          <p:cNvPr id="5" name="Content Placeholder 4">
            <a:extLst>
              <a:ext uri="{FF2B5EF4-FFF2-40B4-BE49-F238E27FC236}">
                <a16:creationId xmlns:a16="http://schemas.microsoft.com/office/drawing/2014/main" id="{471AA2DB-EAB2-C249-ABEA-B6831C340C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03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CEA8-371A-FB40-95B9-E90EFAD450CB}"/>
              </a:ext>
            </a:extLst>
          </p:cNvPr>
          <p:cNvSpPr>
            <a:spLocks noGrp="1"/>
          </p:cNvSpPr>
          <p:nvPr>
            <p:ph type="title"/>
          </p:nvPr>
        </p:nvSpPr>
        <p:spPr/>
        <p:txBody>
          <a:bodyPr/>
          <a:lstStyle/>
          <a:p>
            <a:r>
              <a:rPr lang="en-US" dirty="0" err="1"/>
              <a:t>VaultSimC</a:t>
            </a:r>
            <a:endParaRPr lang="en-US" dirty="0"/>
          </a:p>
        </p:txBody>
      </p:sp>
      <p:sp>
        <p:nvSpPr>
          <p:cNvPr id="3" name="Footer Placeholder 2">
            <a:extLst>
              <a:ext uri="{FF2B5EF4-FFF2-40B4-BE49-F238E27FC236}">
                <a16:creationId xmlns:a16="http://schemas.microsoft.com/office/drawing/2014/main" id="{6E4032A6-3CE2-C54D-B1C0-30165A0F1785}"/>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B7CD8FF9-2D9A-E64B-BBF4-4452FE706534}"/>
              </a:ext>
            </a:extLst>
          </p:cNvPr>
          <p:cNvSpPr>
            <a:spLocks noGrp="1"/>
          </p:cNvSpPr>
          <p:nvPr>
            <p:ph type="sldNum" sz="quarter" idx="4"/>
          </p:nvPr>
        </p:nvSpPr>
        <p:spPr/>
        <p:txBody>
          <a:bodyPr/>
          <a:lstStyle/>
          <a:p>
            <a:fld id="{4FAB73BC-B049-4115-A692-8D63A059BFB8}" type="slidenum">
              <a:rPr lang="en-US" smtClean="0"/>
              <a:pPr/>
              <a:t>88</a:t>
            </a:fld>
            <a:endParaRPr lang="en-US" dirty="0"/>
          </a:p>
        </p:txBody>
      </p:sp>
      <p:sp>
        <p:nvSpPr>
          <p:cNvPr id="5" name="Content Placeholder 4">
            <a:extLst>
              <a:ext uri="{FF2B5EF4-FFF2-40B4-BE49-F238E27FC236}">
                <a16:creationId xmlns:a16="http://schemas.microsoft.com/office/drawing/2014/main" id="{3E926270-99CB-4E4C-A5B1-B14B34D8D3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19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F66D-A69D-F447-B824-B2C5CA3A681E}"/>
              </a:ext>
            </a:extLst>
          </p:cNvPr>
          <p:cNvSpPr>
            <a:spLocks noGrp="1"/>
          </p:cNvSpPr>
          <p:nvPr>
            <p:ph type="title"/>
          </p:nvPr>
        </p:nvSpPr>
        <p:spPr/>
        <p:txBody>
          <a:bodyPr/>
          <a:lstStyle/>
          <a:p>
            <a:r>
              <a:rPr lang="en-US" dirty="0"/>
              <a:t>Messier</a:t>
            </a:r>
          </a:p>
        </p:txBody>
      </p:sp>
      <p:sp>
        <p:nvSpPr>
          <p:cNvPr id="3" name="Footer Placeholder 2">
            <a:extLst>
              <a:ext uri="{FF2B5EF4-FFF2-40B4-BE49-F238E27FC236}">
                <a16:creationId xmlns:a16="http://schemas.microsoft.com/office/drawing/2014/main" id="{E2AC58FE-BC72-0D48-816F-B11F83982989}"/>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286C210E-A64B-DA44-A458-9C38E77BECD2}"/>
              </a:ext>
            </a:extLst>
          </p:cNvPr>
          <p:cNvSpPr>
            <a:spLocks noGrp="1"/>
          </p:cNvSpPr>
          <p:nvPr>
            <p:ph type="sldNum" sz="quarter" idx="4"/>
          </p:nvPr>
        </p:nvSpPr>
        <p:spPr/>
        <p:txBody>
          <a:bodyPr/>
          <a:lstStyle/>
          <a:p>
            <a:fld id="{4FAB73BC-B049-4115-A692-8D63A059BFB8}" type="slidenum">
              <a:rPr lang="en-US" smtClean="0"/>
              <a:pPr/>
              <a:t>89</a:t>
            </a:fld>
            <a:endParaRPr lang="en-US" dirty="0"/>
          </a:p>
        </p:txBody>
      </p:sp>
      <p:sp>
        <p:nvSpPr>
          <p:cNvPr id="5" name="Content Placeholder 4">
            <a:extLst>
              <a:ext uri="{FF2B5EF4-FFF2-40B4-BE49-F238E27FC236}">
                <a16:creationId xmlns:a16="http://schemas.microsoft.com/office/drawing/2014/main" id="{469F70F1-D3E7-7B45-AE45-F9D9167C1F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4891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5E03-75A6-EC47-BE8C-ED34CD55F210}"/>
              </a:ext>
            </a:extLst>
          </p:cNvPr>
          <p:cNvSpPr>
            <a:spLocks noGrp="1"/>
          </p:cNvSpPr>
          <p:nvPr>
            <p:ph type="title"/>
          </p:nvPr>
        </p:nvSpPr>
        <p:spPr/>
        <p:txBody>
          <a:bodyPr/>
          <a:lstStyle/>
          <a:p>
            <a:r>
              <a:rPr lang="en-US" dirty="0"/>
              <a:t>SST Architecture</a:t>
            </a:r>
          </a:p>
        </p:txBody>
      </p:sp>
      <p:sp>
        <p:nvSpPr>
          <p:cNvPr id="19" name="Footer Placeholder 18">
            <a:extLst>
              <a:ext uri="{FF2B5EF4-FFF2-40B4-BE49-F238E27FC236}">
                <a16:creationId xmlns:a16="http://schemas.microsoft.com/office/drawing/2014/main" id="{D84C76BE-2C5C-A14C-AA68-D0D0361AE2CC}"/>
              </a:ext>
            </a:extLst>
          </p:cNvPr>
          <p:cNvSpPr>
            <a:spLocks noGrp="1"/>
          </p:cNvSpPr>
          <p:nvPr>
            <p:ph type="ftr" sz="quarter" idx="3"/>
          </p:nvPr>
        </p:nvSpPr>
        <p:spPr/>
        <p:txBody>
          <a:bodyPr/>
          <a:lstStyle/>
          <a:p>
            <a:r>
              <a:rPr lang="en-US"/>
              <a:t>SST 8.0 Tutorial</a:t>
            </a:r>
            <a:endParaRPr lang="en-US" dirty="0"/>
          </a:p>
        </p:txBody>
      </p:sp>
      <p:sp>
        <p:nvSpPr>
          <p:cNvPr id="3" name="Slide Number Placeholder 2">
            <a:extLst>
              <a:ext uri="{FF2B5EF4-FFF2-40B4-BE49-F238E27FC236}">
                <a16:creationId xmlns:a16="http://schemas.microsoft.com/office/drawing/2014/main" id="{A19FD1DF-AF80-2949-B29A-3D7855019C15}"/>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5FEAE9C7-FFB9-7D4C-B155-1D18AAEA8313}"/>
              </a:ext>
            </a:extLst>
          </p:cNvPr>
          <p:cNvSpPr>
            <a:spLocks noGrp="1"/>
          </p:cNvSpPr>
          <p:nvPr>
            <p:ph idx="1"/>
          </p:nvPr>
        </p:nvSpPr>
        <p:spPr/>
        <p:txBody>
          <a:bodyPr>
            <a:normAutofit/>
          </a:bodyPr>
          <a:lstStyle/>
          <a:p>
            <a:r>
              <a:rPr lang="en-US" dirty="0"/>
              <a:t>SST </a:t>
            </a:r>
            <a:r>
              <a:rPr lang="en-US" b="1" dirty="0">
                <a:solidFill>
                  <a:schemeClr val="accent3"/>
                </a:solidFill>
              </a:rPr>
              <a:t>Core</a:t>
            </a:r>
            <a:r>
              <a:rPr lang="en-US" dirty="0"/>
              <a:t> framework</a:t>
            </a:r>
          </a:p>
          <a:p>
            <a:pPr lvl="1"/>
            <a:r>
              <a:rPr lang="en-US" dirty="0"/>
              <a:t>The backbone of simulation</a:t>
            </a:r>
          </a:p>
          <a:p>
            <a:pPr lvl="1"/>
            <a:r>
              <a:rPr lang="en-US" dirty="0"/>
              <a:t>Provides utilities and interfaces for simulation components (models)</a:t>
            </a:r>
          </a:p>
          <a:p>
            <a:pPr lvl="2"/>
            <a:r>
              <a:rPr lang="en-US" dirty="0"/>
              <a:t>Clocks, event exchange, statistics and parameter management, parallelism support, etc.</a:t>
            </a:r>
          </a:p>
          <a:p>
            <a:r>
              <a:rPr lang="en-US" dirty="0"/>
              <a:t>SST </a:t>
            </a:r>
            <a:r>
              <a:rPr lang="en-US" b="1" dirty="0">
                <a:solidFill>
                  <a:schemeClr val="accent3"/>
                </a:solidFill>
              </a:rPr>
              <a:t>Element</a:t>
            </a:r>
            <a:r>
              <a:rPr lang="en-US" dirty="0"/>
              <a:t> libraries</a:t>
            </a:r>
          </a:p>
          <a:p>
            <a:pPr lvl="1"/>
            <a:r>
              <a:rPr lang="en-US" dirty="0"/>
              <a:t>Libraries of components that perform the actual simulation</a:t>
            </a:r>
          </a:p>
          <a:p>
            <a:pPr lvl="1"/>
            <a:r>
              <a:rPr lang="en-US" dirty="0"/>
              <a:t>Elements include processors, memory, network, etc.</a:t>
            </a:r>
          </a:p>
          <a:p>
            <a:pPr lvl="1"/>
            <a:r>
              <a:rPr lang="en-US" dirty="0"/>
              <a:t>Compatible with many existing simulators: DRAMSim2, </a:t>
            </a:r>
            <a:r>
              <a:rPr lang="en-US" dirty="0" err="1"/>
              <a:t>HMCSim</a:t>
            </a:r>
            <a:r>
              <a:rPr lang="en-US" dirty="0"/>
              <a:t>, Spike, </a:t>
            </a:r>
            <a:r>
              <a:rPr lang="en-US" dirty="0" err="1"/>
              <a:t>Ramulator</a:t>
            </a:r>
            <a:r>
              <a:rPr lang="en-US" dirty="0"/>
              <a:t>, etc.</a:t>
            </a:r>
          </a:p>
          <a:p>
            <a:endParaRPr lang="en-US" dirty="0"/>
          </a:p>
        </p:txBody>
      </p:sp>
      <p:grpSp>
        <p:nvGrpSpPr>
          <p:cNvPr id="21" name="Group 20">
            <a:extLst>
              <a:ext uri="{FF2B5EF4-FFF2-40B4-BE49-F238E27FC236}">
                <a16:creationId xmlns:a16="http://schemas.microsoft.com/office/drawing/2014/main" id="{20C63BB4-5451-2241-A06C-34E658072012}"/>
              </a:ext>
            </a:extLst>
          </p:cNvPr>
          <p:cNvGrpSpPr/>
          <p:nvPr/>
        </p:nvGrpSpPr>
        <p:grpSpPr>
          <a:xfrm>
            <a:off x="4200940" y="4810535"/>
            <a:ext cx="3790121" cy="1675381"/>
            <a:chOff x="4002157" y="4810535"/>
            <a:chExt cx="3790121" cy="1675381"/>
          </a:xfrm>
        </p:grpSpPr>
        <p:sp>
          <p:nvSpPr>
            <p:cNvPr id="12" name="Rectangle 11">
              <a:extLst>
                <a:ext uri="{FF2B5EF4-FFF2-40B4-BE49-F238E27FC236}">
                  <a16:creationId xmlns:a16="http://schemas.microsoft.com/office/drawing/2014/main" id="{459A89AD-3E81-9E4E-B2C2-195119FEFAC5}"/>
                </a:ext>
              </a:extLst>
            </p:cNvPr>
            <p:cNvSpPr/>
            <p:nvPr/>
          </p:nvSpPr>
          <p:spPr>
            <a:xfrm>
              <a:off x="4002157" y="5764695"/>
              <a:ext cx="3790121" cy="721221"/>
            </a:xfrm>
            <a:prstGeom prst="rect">
              <a:avLst/>
            </a:prstGeom>
          </p:spPr>
          <p:style>
            <a:lnRef idx="1">
              <a:schemeClr val="accent1"/>
            </a:lnRef>
            <a:fillRef idx="2">
              <a:schemeClr val="accent1"/>
            </a:fillRef>
            <a:effectRef idx="1">
              <a:schemeClr val="accent1"/>
            </a:effectRef>
            <a:fontRef idx="minor">
              <a:schemeClr val="dk1"/>
            </a:fontRef>
          </p:style>
          <p:txBody>
            <a:bodyPr rtlCol="0" anchor="b" anchorCtr="0"/>
            <a:lstStyle/>
            <a:p>
              <a:pPr algn="ctr"/>
              <a:r>
                <a:rPr lang="en-US" dirty="0"/>
                <a:t>SST Core</a:t>
              </a:r>
            </a:p>
          </p:txBody>
        </p:sp>
        <p:grpSp>
          <p:nvGrpSpPr>
            <p:cNvPr id="20" name="Group 19">
              <a:extLst>
                <a:ext uri="{FF2B5EF4-FFF2-40B4-BE49-F238E27FC236}">
                  <a16:creationId xmlns:a16="http://schemas.microsoft.com/office/drawing/2014/main" id="{3AB2B906-CCF2-F544-A5C4-4AB428CEBF5B}"/>
                </a:ext>
              </a:extLst>
            </p:cNvPr>
            <p:cNvGrpSpPr/>
            <p:nvPr/>
          </p:nvGrpSpPr>
          <p:grpSpPr>
            <a:xfrm>
              <a:off x="4262660" y="4810535"/>
              <a:ext cx="3269115" cy="1258961"/>
              <a:chOff x="4244868" y="4810535"/>
              <a:chExt cx="3269115" cy="1258961"/>
            </a:xfrm>
          </p:grpSpPr>
          <p:sp>
            <p:nvSpPr>
              <p:cNvPr id="13" name="Rounded Rectangle 12">
                <a:extLst>
                  <a:ext uri="{FF2B5EF4-FFF2-40B4-BE49-F238E27FC236}">
                    <a16:creationId xmlns:a16="http://schemas.microsoft.com/office/drawing/2014/main" id="{0FD60410-B658-AE48-B1CB-CD8FDCCDCC60}"/>
                  </a:ext>
                </a:extLst>
              </p:cNvPr>
              <p:cNvSpPr/>
              <p:nvPr/>
            </p:nvSpPr>
            <p:spPr>
              <a:xfrm>
                <a:off x="4244868" y="4810535"/>
                <a:ext cx="507754" cy="1258961"/>
              </a:xfrm>
              <a:prstGeom prst="roundRect">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1600" dirty="0"/>
                  <a:t>Component</a:t>
                </a:r>
              </a:p>
            </p:txBody>
          </p:sp>
          <p:sp>
            <p:nvSpPr>
              <p:cNvPr id="14" name="Rounded Rectangle 13">
                <a:extLst>
                  <a:ext uri="{FF2B5EF4-FFF2-40B4-BE49-F238E27FC236}">
                    <a16:creationId xmlns:a16="http://schemas.microsoft.com/office/drawing/2014/main" id="{5545C84A-4F50-BC44-8DED-CF227237842E}"/>
                  </a:ext>
                </a:extLst>
              </p:cNvPr>
              <p:cNvSpPr/>
              <p:nvPr/>
            </p:nvSpPr>
            <p:spPr>
              <a:xfrm>
                <a:off x="5165322" y="4810535"/>
                <a:ext cx="507754" cy="1258961"/>
              </a:xfrm>
              <a:prstGeom prst="roundRect">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1600" dirty="0"/>
                  <a:t>Component</a:t>
                </a:r>
              </a:p>
            </p:txBody>
          </p:sp>
          <p:sp>
            <p:nvSpPr>
              <p:cNvPr id="15" name="Rounded Rectangle 14">
                <a:extLst>
                  <a:ext uri="{FF2B5EF4-FFF2-40B4-BE49-F238E27FC236}">
                    <a16:creationId xmlns:a16="http://schemas.microsoft.com/office/drawing/2014/main" id="{5BB568F3-2D8F-9E40-A6F4-C63A414D0C4D}"/>
                  </a:ext>
                </a:extLst>
              </p:cNvPr>
              <p:cNvSpPr/>
              <p:nvPr/>
            </p:nvSpPr>
            <p:spPr>
              <a:xfrm>
                <a:off x="6085776" y="4810535"/>
                <a:ext cx="507754" cy="1258961"/>
              </a:xfrm>
              <a:prstGeom prst="roundRect">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1600" dirty="0"/>
                  <a:t>Component</a:t>
                </a:r>
              </a:p>
            </p:txBody>
          </p:sp>
          <p:sp>
            <p:nvSpPr>
              <p:cNvPr id="16" name="Rounded Rectangle 15">
                <a:extLst>
                  <a:ext uri="{FF2B5EF4-FFF2-40B4-BE49-F238E27FC236}">
                    <a16:creationId xmlns:a16="http://schemas.microsoft.com/office/drawing/2014/main" id="{4E32C1B1-D667-2D4E-BC57-F209B443A301}"/>
                  </a:ext>
                </a:extLst>
              </p:cNvPr>
              <p:cNvSpPr/>
              <p:nvPr/>
            </p:nvSpPr>
            <p:spPr>
              <a:xfrm>
                <a:off x="7006229" y="4810535"/>
                <a:ext cx="507754" cy="1258961"/>
              </a:xfrm>
              <a:prstGeom prst="roundRect">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1600" dirty="0"/>
                  <a:t>Component</a:t>
                </a:r>
              </a:p>
            </p:txBody>
          </p:sp>
        </p:grpSp>
      </p:grpSp>
    </p:spTree>
    <p:extLst>
      <p:ext uri="{BB962C8B-B14F-4D97-AF65-F5344CB8AC3E}">
        <p14:creationId xmlns:p14="http://schemas.microsoft.com/office/powerpoint/2010/main" val="257283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DB8D-DC03-614B-A502-95BD77810027}"/>
              </a:ext>
            </a:extLst>
          </p:cNvPr>
          <p:cNvSpPr>
            <a:spLocks noGrp="1"/>
          </p:cNvSpPr>
          <p:nvPr>
            <p:ph type="title"/>
          </p:nvPr>
        </p:nvSpPr>
        <p:spPr/>
        <p:txBody>
          <a:bodyPr/>
          <a:lstStyle/>
          <a:p>
            <a:r>
              <a:rPr lang="en-US" dirty="0"/>
              <a:t>Samba</a:t>
            </a:r>
          </a:p>
        </p:txBody>
      </p:sp>
      <p:sp>
        <p:nvSpPr>
          <p:cNvPr id="3" name="Footer Placeholder 2">
            <a:extLst>
              <a:ext uri="{FF2B5EF4-FFF2-40B4-BE49-F238E27FC236}">
                <a16:creationId xmlns:a16="http://schemas.microsoft.com/office/drawing/2014/main" id="{FF86289B-7433-3643-928A-40CE376175A5}"/>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43C303FB-F340-334D-9144-41995E7C8C1B}"/>
              </a:ext>
            </a:extLst>
          </p:cNvPr>
          <p:cNvSpPr>
            <a:spLocks noGrp="1"/>
          </p:cNvSpPr>
          <p:nvPr>
            <p:ph type="sldNum" sz="quarter" idx="4"/>
          </p:nvPr>
        </p:nvSpPr>
        <p:spPr/>
        <p:txBody>
          <a:bodyPr/>
          <a:lstStyle/>
          <a:p>
            <a:fld id="{4FAB73BC-B049-4115-A692-8D63A059BFB8}" type="slidenum">
              <a:rPr lang="en-US" smtClean="0"/>
              <a:pPr/>
              <a:t>90</a:t>
            </a:fld>
            <a:endParaRPr lang="en-US" dirty="0"/>
          </a:p>
        </p:txBody>
      </p:sp>
      <p:sp>
        <p:nvSpPr>
          <p:cNvPr id="5" name="Content Placeholder 4">
            <a:extLst>
              <a:ext uri="{FF2B5EF4-FFF2-40B4-BE49-F238E27FC236}">
                <a16:creationId xmlns:a16="http://schemas.microsoft.com/office/drawing/2014/main" id="{401238C3-A5FF-F44D-B9A2-BA74006FA3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68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A4DD-7916-C844-A5BD-E0D2BEBF20DE}"/>
              </a:ext>
            </a:extLst>
          </p:cNvPr>
          <p:cNvSpPr>
            <a:spLocks noGrp="1"/>
          </p:cNvSpPr>
          <p:nvPr>
            <p:ph type="title"/>
          </p:nvPr>
        </p:nvSpPr>
        <p:spPr/>
        <p:txBody>
          <a:bodyPr/>
          <a:lstStyle/>
          <a:p>
            <a:r>
              <a:rPr lang="en-US" dirty="0"/>
              <a:t>Kingsley</a:t>
            </a:r>
          </a:p>
        </p:txBody>
      </p:sp>
      <p:sp>
        <p:nvSpPr>
          <p:cNvPr id="3" name="Footer Placeholder 2">
            <a:extLst>
              <a:ext uri="{FF2B5EF4-FFF2-40B4-BE49-F238E27FC236}">
                <a16:creationId xmlns:a16="http://schemas.microsoft.com/office/drawing/2014/main" id="{C5EBE35F-BDE8-0E49-93D9-D8EB2269839C}"/>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50F68CD0-2C37-6347-A052-D0AC14A2A51F}"/>
              </a:ext>
            </a:extLst>
          </p:cNvPr>
          <p:cNvSpPr>
            <a:spLocks noGrp="1"/>
          </p:cNvSpPr>
          <p:nvPr>
            <p:ph type="sldNum" sz="quarter" idx="4"/>
          </p:nvPr>
        </p:nvSpPr>
        <p:spPr/>
        <p:txBody>
          <a:bodyPr/>
          <a:lstStyle/>
          <a:p>
            <a:fld id="{4FAB73BC-B049-4115-A692-8D63A059BFB8}" type="slidenum">
              <a:rPr lang="en-US" smtClean="0"/>
              <a:pPr/>
              <a:t>91</a:t>
            </a:fld>
            <a:endParaRPr lang="en-US" dirty="0"/>
          </a:p>
        </p:txBody>
      </p:sp>
      <p:sp>
        <p:nvSpPr>
          <p:cNvPr id="5" name="Content Placeholder 4">
            <a:extLst>
              <a:ext uri="{FF2B5EF4-FFF2-40B4-BE49-F238E27FC236}">
                <a16:creationId xmlns:a16="http://schemas.microsoft.com/office/drawing/2014/main" id="{14129592-4557-E642-A7B2-D69F1D7B2E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8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98EC-B477-E14A-B974-FB4256B338B5}"/>
              </a:ext>
            </a:extLst>
          </p:cNvPr>
          <p:cNvSpPr>
            <a:spLocks noGrp="1"/>
          </p:cNvSpPr>
          <p:nvPr>
            <p:ph type="title"/>
          </p:nvPr>
        </p:nvSpPr>
        <p:spPr/>
        <p:txBody>
          <a:bodyPr/>
          <a:lstStyle/>
          <a:p>
            <a:r>
              <a:rPr lang="en-US" dirty="0"/>
              <a:t>Zodiac</a:t>
            </a:r>
          </a:p>
        </p:txBody>
      </p:sp>
      <p:sp>
        <p:nvSpPr>
          <p:cNvPr id="3" name="Footer Placeholder 2">
            <a:extLst>
              <a:ext uri="{FF2B5EF4-FFF2-40B4-BE49-F238E27FC236}">
                <a16:creationId xmlns:a16="http://schemas.microsoft.com/office/drawing/2014/main" id="{1D9AD1B0-A46F-A947-879F-8750B9B59E69}"/>
              </a:ext>
            </a:extLst>
          </p:cNvPr>
          <p:cNvSpPr>
            <a:spLocks noGrp="1"/>
          </p:cNvSpPr>
          <p:nvPr>
            <p:ph type="ftr" sz="quarter" idx="3"/>
          </p:nvPr>
        </p:nvSpPr>
        <p:spPr/>
        <p:txBody>
          <a:bodyPr/>
          <a:lstStyle/>
          <a:p>
            <a:r>
              <a:rPr lang="en-US"/>
              <a:t>SST 8.0 Tutorial</a:t>
            </a:r>
            <a:endParaRPr lang="en-US" dirty="0"/>
          </a:p>
        </p:txBody>
      </p:sp>
      <p:sp>
        <p:nvSpPr>
          <p:cNvPr id="4" name="Slide Number Placeholder 3">
            <a:extLst>
              <a:ext uri="{FF2B5EF4-FFF2-40B4-BE49-F238E27FC236}">
                <a16:creationId xmlns:a16="http://schemas.microsoft.com/office/drawing/2014/main" id="{0EB424D0-EAF8-D044-AFA1-D1795595CD8C}"/>
              </a:ext>
            </a:extLst>
          </p:cNvPr>
          <p:cNvSpPr>
            <a:spLocks noGrp="1"/>
          </p:cNvSpPr>
          <p:nvPr>
            <p:ph type="sldNum" sz="quarter" idx="4"/>
          </p:nvPr>
        </p:nvSpPr>
        <p:spPr/>
        <p:txBody>
          <a:bodyPr/>
          <a:lstStyle/>
          <a:p>
            <a:fld id="{4FAB73BC-B049-4115-A692-8D63A059BFB8}" type="slidenum">
              <a:rPr lang="en-US" smtClean="0"/>
              <a:pPr/>
              <a:t>92</a:t>
            </a:fld>
            <a:endParaRPr lang="en-US" dirty="0"/>
          </a:p>
        </p:txBody>
      </p:sp>
      <p:sp>
        <p:nvSpPr>
          <p:cNvPr id="5" name="Content Placeholder 4">
            <a:extLst>
              <a:ext uri="{FF2B5EF4-FFF2-40B4-BE49-F238E27FC236}">
                <a16:creationId xmlns:a16="http://schemas.microsoft.com/office/drawing/2014/main" id="{3F5693A5-45C9-F645-8B71-49FE741FCA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60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BDF8-F78F-F441-801C-216D1CF041F0}"/>
              </a:ext>
            </a:extLst>
          </p:cNvPr>
          <p:cNvSpPr>
            <a:spLocks noGrp="1"/>
          </p:cNvSpPr>
          <p:nvPr>
            <p:ph type="title"/>
          </p:nvPr>
        </p:nvSpPr>
        <p:spPr/>
        <p:txBody>
          <a:bodyPr/>
          <a:lstStyle/>
          <a:p>
            <a:r>
              <a:rPr lang="en-US" dirty="0"/>
              <a:t>The SST Project</a:t>
            </a:r>
          </a:p>
        </p:txBody>
      </p:sp>
      <p:sp>
        <p:nvSpPr>
          <p:cNvPr id="3" name="Slide Number Placeholder 2">
            <a:extLst>
              <a:ext uri="{FF2B5EF4-FFF2-40B4-BE49-F238E27FC236}">
                <a16:creationId xmlns:a16="http://schemas.microsoft.com/office/drawing/2014/main" id="{0BEF69C9-769F-9F4D-A3B4-3C66AF4E8A08}"/>
              </a:ext>
            </a:extLst>
          </p:cNvPr>
          <p:cNvSpPr>
            <a:spLocks noGrp="1"/>
          </p:cNvSpPr>
          <p:nvPr>
            <p:ph type="sldNum" sz="quarter" idx="4"/>
          </p:nvPr>
        </p:nvSpPr>
        <p:spPr/>
        <p:txBody>
          <a:bodyPr/>
          <a:lstStyle/>
          <a:p>
            <a:fld id="{4FAB73BC-B049-4115-A692-8D63A059BFB8}" type="slidenum">
              <a:rPr lang="en-US" smtClean="0"/>
              <a:pPr/>
              <a:t>93</a:t>
            </a:fld>
            <a:endParaRPr lang="en-US" dirty="0"/>
          </a:p>
        </p:txBody>
      </p:sp>
      <p:cxnSp>
        <p:nvCxnSpPr>
          <p:cNvPr id="5" name="Straight Connector 4">
            <a:extLst>
              <a:ext uri="{FF2B5EF4-FFF2-40B4-BE49-F238E27FC236}">
                <a16:creationId xmlns:a16="http://schemas.microsoft.com/office/drawing/2014/main" id="{325CCEAE-8FE7-6D46-800D-4A5504B29A90}"/>
              </a:ext>
            </a:extLst>
          </p:cNvPr>
          <p:cNvCxnSpPr>
            <a:cxnSpLocks/>
          </p:cNvCxnSpPr>
          <p:nvPr/>
        </p:nvCxnSpPr>
        <p:spPr>
          <a:xfrm>
            <a:off x="6096000" y="1041178"/>
            <a:ext cx="0" cy="515666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4F138A5-C811-324B-93B3-45F0BFDEDB5B}"/>
              </a:ext>
            </a:extLst>
          </p:cNvPr>
          <p:cNvCxnSpPr>
            <a:cxnSpLocks/>
          </p:cNvCxnSpPr>
          <p:nvPr/>
        </p:nvCxnSpPr>
        <p:spPr>
          <a:xfrm flipV="1">
            <a:off x="419974" y="2859881"/>
            <a:ext cx="11352052"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F4BCF9-846D-D24D-872B-0E1714ACCF25}"/>
              </a:ext>
            </a:extLst>
          </p:cNvPr>
          <p:cNvSpPr txBox="1"/>
          <p:nvPr/>
        </p:nvSpPr>
        <p:spPr>
          <a:xfrm>
            <a:off x="399142" y="1038471"/>
            <a:ext cx="5696857" cy="1569660"/>
          </a:xfrm>
          <a:prstGeom prst="rect">
            <a:avLst/>
          </a:prstGeom>
          <a:noFill/>
        </p:spPr>
        <p:txBody>
          <a:bodyPr wrap="square" rtlCol="0">
            <a:spAutoFit/>
          </a:bodyPr>
          <a:lstStyle/>
          <a:p>
            <a:pPr algn="ctr"/>
            <a:r>
              <a:rPr lang="en-US" sz="1600" b="1" dirty="0">
                <a:solidFill>
                  <a:schemeClr val="tx2"/>
                </a:solidFill>
              </a:rPr>
              <a:t>Goals</a:t>
            </a:r>
          </a:p>
          <a:p>
            <a:pPr marL="182880" indent="-182880">
              <a:buFont typeface="Arial"/>
              <a:buChar char="•"/>
            </a:pPr>
            <a:r>
              <a:rPr lang="en-US" sz="1600" dirty="0"/>
              <a:t>Become the standard architectural simulation framework for HPC</a:t>
            </a:r>
          </a:p>
          <a:p>
            <a:pPr marL="182880" indent="-182880">
              <a:buFont typeface="Arial"/>
              <a:buChar char="•"/>
            </a:pPr>
            <a:r>
              <a:rPr lang="en-US" sz="1600" dirty="0"/>
              <a:t>Be able to evaluate future systems on DOE/DOD workloads</a:t>
            </a:r>
          </a:p>
          <a:p>
            <a:pPr marL="182880" indent="-182880">
              <a:buFont typeface="Arial"/>
              <a:buChar char="•"/>
            </a:pPr>
            <a:r>
              <a:rPr lang="en-US" sz="1600" b="1" i="1" dirty="0">
                <a:solidFill>
                  <a:schemeClr val="accent2"/>
                </a:solidFill>
              </a:rPr>
              <a:t>Use supercomputers to design supercomputers</a:t>
            </a:r>
          </a:p>
        </p:txBody>
      </p:sp>
      <p:sp>
        <p:nvSpPr>
          <p:cNvPr id="8" name="TextBox 7">
            <a:extLst>
              <a:ext uri="{FF2B5EF4-FFF2-40B4-BE49-F238E27FC236}">
                <a16:creationId xmlns:a16="http://schemas.microsoft.com/office/drawing/2014/main" id="{ACA9BA97-61E7-2A4F-B437-A31F4643F72F}"/>
              </a:ext>
            </a:extLst>
          </p:cNvPr>
          <p:cNvSpPr txBox="1"/>
          <p:nvPr/>
        </p:nvSpPr>
        <p:spPr>
          <a:xfrm>
            <a:off x="6262520" y="1038471"/>
            <a:ext cx="4930413" cy="1569660"/>
          </a:xfrm>
          <a:prstGeom prst="rect">
            <a:avLst/>
          </a:prstGeom>
          <a:noFill/>
        </p:spPr>
        <p:txBody>
          <a:bodyPr wrap="square" rtlCol="0">
            <a:spAutoFit/>
          </a:bodyPr>
          <a:lstStyle/>
          <a:p>
            <a:pPr algn="ctr"/>
            <a:r>
              <a:rPr lang="en-US" sz="1600" b="1" dirty="0">
                <a:solidFill>
                  <a:schemeClr val="tx2"/>
                </a:solidFill>
              </a:rPr>
              <a:t>Status</a:t>
            </a:r>
          </a:p>
          <a:p>
            <a:pPr marL="182880" indent="-182880">
              <a:buFont typeface="Arial"/>
              <a:buChar char="•"/>
            </a:pPr>
            <a:r>
              <a:rPr lang="en-US" sz="1600" dirty="0"/>
              <a:t>Current Release (8.0)</a:t>
            </a:r>
          </a:p>
          <a:p>
            <a:pPr marL="365760" lvl="1" indent="-182880">
              <a:buFont typeface="Arial"/>
              <a:buChar char="•"/>
            </a:pPr>
            <a:r>
              <a:rPr lang="en-US" sz="1600" dirty="0"/>
              <a:t>SST Core – simulation framework</a:t>
            </a:r>
          </a:p>
          <a:p>
            <a:pPr marL="365760" lvl="1" indent="-182880">
              <a:buFont typeface="Arial"/>
              <a:buChar char="•"/>
            </a:pPr>
            <a:r>
              <a:rPr lang="en-US" sz="1600" dirty="0"/>
              <a:t>SST Elements/Macro - basic components</a:t>
            </a:r>
          </a:p>
          <a:p>
            <a:pPr marL="182880" indent="-182880">
              <a:buFont typeface="Arial"/>
              <a:buChar char="•"/>
            </a:pPr>
            <a:r>
              <a:rPr lang="en-US" sz="1600" dirty="0"/>
              <a:t>Source code on </a:t>
            </a:r>
            <a:r>
              <a:rPr lang="en-US" sz="1600" dirty="0" err="1"/>
              <a:t>github</a:t>
            </a:r>
            <a:endParaRPr lang="en-US" sz="1600" dirty="0"/>
          </a:p>
          <a:p>
            <a:pPr marL="182880" indent="-182880">
              <a:buFont typeface="Arial"/>
              <a:buChar char="•"/>
            </a:pPr>
            <a:r>
              <a:rPr lang="en-US" sz="1600" dirty="0"/>
              <a:t>Supported on Linux and OSX</a:t>
            </a:r>
          </a:p>
        </p:txBody>
      </p:sp>
      <p:sp>
        <p:nvSpPr>
          <p:cNvPr id="9" name="TextBox 8">
            <a:extLst>
              <a:ext uri="{FF2B5EF4-FFF2-40B4-BE49-F238E27FC236}">
                <a16:creationId xmlns:a16="http://schemas.microsoft.com/office/drawing/2014/main" id="{06EC2791-117D-8347-B0A9-A086016E47D3}"/>
              </a:ext>
            </a:extLst>
          </p:cNvPr>
          <p:cNvSpPr txBox="1"/>
          <p:nvPr/>
        </p:nvSpPr>
        <p:spPr>
          <a:xfrm>
            <a:off x="399142" y="2903340"/>
            <a:ext cx="5696712" cy="3046988"/>
          </a:xfrm>
          <a:prstGeom prst="rect">
            <a:avLst/>
          </a:prstGeom>
          <a:noFill/>
        </p:spPr>
        <p:txBody>
          <a:bodyPr wrap="square" rtlCol="0">
            <a:spAutoFit/>
          </a:bodyPr>
          <a:lstStyle/>
          <a:p>
            <a:pPr algn="ctr"/>
            <a:r>
              <a:rPr lang="en-US" sz="1600" b="1" dirty="0">
                <a:solidFill>
                  <a:schemeClr val="tx2"/>
                </a:solidFill>
              </a:rPr>
              <a:t>Technical Approach</a:t>
            </a:r>
          </a:p>
          <a:p>
            <a:pPr marL="182880" indent="-182880">
              <a:buFont typeface="Arial"/>
              <a:buChar char="•"/>
            </a:pPr>
            <a:r>
              <a:rPr lang="en-US" sz="1600" dirty="0"/>
              <a:t>Parallel</a:t>
            </a:r>
          </a:p>
          <a:p>
            <a:pPr marL="365760" lvl="1" indent="-182880">
              <a:buFont typeface="Arial"/>
              <a:buChar char="•"/>
            </a:pPr>
            <a:r>
              <a:rPr lang="en-US" sz="1600" dirty="0"/>
              <a:t>Parallel Discrete Event core with </a:t>
            </a:r>
            <a:r>
              <a:rPr lang="en-US" sz="1600" u="sng" dirty="0"/>
              <a:t>conservative optimization over MPI/Threads</a:t>
            </a:r>
          </a:p>
          <a:p>
            <a:pPr marL="182880" indent="-182880">
              <a:buFont typeface="Arial"/>
              <a:buChar char="•"/>
            </a:pPr>
            <a:r>
              <a:rPr lang="en-US" sz="1600" dirty="0" err="1"/>
              <a:t>Multiscale</a:t>
            </a:r>
            <a:endParaRPr lang="en-US" sz="1600" dirty="0"/>
          </a:p>
          <a:p>
            <a:pPr marL="365760" lvl="1" indent="-182880">
              <a:buFont typeface="Arial"/>
              <a:buChar char="•"/>
            </a:pPr>
            <a:r>
              <a:rPr lang="en-US" sz="1600" dirty="0"/>
              <a:t>Detailed and simple models for processor, network, &amp; memory</a:t>
            </a:r>
          </a:p>
          <a:p>
            <a:pPr marL="182880" indent="-182880">
              <a:buFont typeface="Arial"/>
              <a:buChar char="•"/>
            </a:pPr>
            <a:r>
              <a:rPr lang="en-US" sz="1600" dirty="0"/>
              <a:t>Interoperability</a:t>
            </a:r>
          </a:p>
          <a:p>
            <a:pPr marL="365760" lvl="2" indent="-182880">
              <a:buFont typeface="Arial"/>
              <a:buChar char="•"/>
            </a:pPr>
            <a:r>
              <a:rPr lang="en-US" sz="1600" dirty="0"/>
              <a:t>DRAMSim, Spike, </a:t>
            </a:r>
            <a:r>
              <a:rPr lang="en-US" sz="1600" dirty="0" err="1"/>
              <a:t>HMCSim</a:t>
            </a:r>
            <a:r>
              <a:rPr lang="en-US" sz="1600" dirty="0"/>
              <a:t>, etc. </a:t>
            </a:r>
          </a:p>
          <a:p>
            <a:pPr marL="365760" lvl="2" indent="-182880">
              <a:buFont typeface="Arial"/>
              <a:buChar char="•"/>
            </a:pPr>
            <a:r>
              <a:rPr lang="en-US" sz="1600" dirty="0"/>
              <a:t>Memory models, routers, NICs, schedulers</a:t>
            </a:r>
          </a:p>
          <a:p>
            <a:pPr marL="182880" indent="-182880">
              <a:buFont typeface="Arial"/>
              <a:buChar char="•"/>
            </a:pPr>
            <a:r>
              <a:rPr lang="en-US" sz="1600" dirty="0"/>
              <a:t>Open</a:t>
            </a:r>
          </a:p>
          <a:p>
            <a:pPr marL="365760" lvl="1" indent="-182880">
              <a:buFont typeface="Arial"/>
              <a:buChar char="•"/>
            </a:pPr>
            <a:r>
              <a:rPr lang="en-US" sz="1600" dirty="0"/>
              <a:t>Open Core, non-viral, modular</a:t>
            </a:r>
          </a:p>
        </p:txBody>
      </p:sp>
      <p:sp>
        <p:nvSpPr>
          <p:cNvPr id="10" name="TextBox 9">
            <a:extLst>
              <a:ext uri="{FF2B5EF4-FFF2-40B4-BE49-F238E27FC236}">
                <a16:creationId xmlns:a16="http://schemas.microsoft.com/office/drawing/2014/main" id="{D7AE3AA9-4AEB-DB4B-A859-055FE2E22B3C}"/>
              </a:ext>
            </a:extLst>
          </p:cNvPr>
          <p:cNvSpPr txBox="1"/>
          <p:nvPr/>
        </p:nvSpPr>
        <p:spPr>
          <a:xfrm>
            <a:off x="6262520" y="2903339"/>
            <a:ext cx="4928616" cy="832104"/>
          </a:xfrm>
          <a:prstGeom prst="rect">
            <a:avLst/>
          </a:prstGeom>
          <a:noFill/>
        </p:spPr>
        <p:txBody>
          <a:bodyPr wrap="square" rtlCol="0">
            <a:spAutoFit/>
          </a:bodyPr>
          <a:lstStyle/>
          <a:p>
            <a:pPr algn="ctr"/>
            <a:r>
              <a:rPr lang="en-US" sz="1600" b="1" dirty="0">
                <a:solidFill>
                  <a:schemeClr val="tx2"/>
                </a:solidFill>
              </a:rPr>
              <a:t>Consortium</a:t>
            </a:r>
          </a:p>
          <a:p>
            <a:pPr marL="182880" indent="-182880">
              <a:buFont typeface="Arial"/>
              <a:buChar char="•"/>
            </a:pPr>
            <a:r>
              <a:rPr lang="en-US" sz="1600" dirty="0"/>
              <a:t>“Best of Breed” simulation suite</a:t>
            </a:r>
          </a:p>
          <a:p>
            <a:pPr marL="182880" indent="-182880">
              <a:buFont typeface="Arial"/>
              <a:buChar char="•"/>
            </a:pPr>
            <a:r>
              <a:rPr lang="en-US" sz="1600" dirty="0"/>
              <a:t>Combine Lab, Academia, &amp; Industry</a:t>
            </a:r>
          </a:p>
        </p:txBody>
      </p:sp>
      <p:grpSp>
        <p:nvGrpSpPr>
          <p:cNvPr id="21" name="Group 20">
            <a:extLst>
              <a:ext uri="{FF2B5EF4-FFF2-40B4-BE49-F238E27FC236}">
                <a16:creationId xmlns:a16="http://schemas.microsoft.com/office/drawing/2014/main" id="{BD61AD94-8D49-0C49-8A26-A3C91E7E4DAA}"/>
              </a:ext>
            </a:extLst>
          </p:cNvPr>
          <p:cNvGrpSpPr/>
          <p:nvPr/>
        </p:nvGrpSpPr>
        <p:grpSpPr>
          <a:xfrm>
            <a:off x="7102704" y="3871805"/>
            <a:ext cx="4088432" cy="2326038"/>
            <a:chOff x="6701641" y="3744850"/>
            <a:chExt cx="4088432" cy="2326038"/>
          </a:xfrm>
        </p:grpSpPr>
        <p:pic>
          <p:nvPicPr>
            <p:cNvPr id="11" name="Picture 10">
              <a:extLst>
                <a:ext uri="{FF2B5EF4-FFF2-40B4-BE49-F238E27FC236}">
                  <a16:creationId xmlns:a16="http://schemas.microsoft.com/office/drawing/2014/main" id="{EDBD9B82-1C56-9E44-99B6-1EDFD474A85C}"/>
                </a:ext>
              </a:extLst>
            </p:cNvPr>
            <p:cNvPicPr>
              <a:picLocks noChangeAspect="1"/>
            </p:cNvPicPr>
            <p:nvPr/>
          </p:nvPicPr>
          <p:blipFill rotWithShape="1">
            <a:blip r:embed="rId2"/>
            <a:srcRect t="19743"/>
            <a:stretch/>
          </p:blipFill>
          <p:spPr>
            <a:xfrm>
              <a:off x="6782678" y="3747182"/>
              <a:ext cx="4007395" cy="2323706"/>
            </a:xfrm>
            <a:prstGeom prst="rect">
              <a:avLst/>
            </a:prstGeom>
          </p:spPr>
        </p:pic>
        <p:pic>
          <p:nvPicPr>
            <p:cNvPr id="12" name="Picture 11">
              <a:extLst>
                <a:ext uri="{FF2B5EF4-FFF2-40B4-BE49-F238E27FC236}">
                  <a16:creationId xmlns:a16="http://schemas.microsoft.com/office/drawing/2014/main" id="{4692B756-9FFB-BE4A-A74B-A182268B46E7}"/>
                </a:ext>
              </a:extLst>
            </p:cNvPr>
            <p:cNvPicPr>
              <a:picLocks noChangeAspect="1"/>
            </p:cNvPicPr>
            <p:nvPr/>
          </p:nvPicPr>
          <p:blipFill>
            <a:blip r:embed="rId3"/>
            <a:stretch>
              <a:fillRect/>
            </a:stretch>
          </p:blipFill>
          <p:spPr>
            <a:xfrm>
              <a:off x="9749514" y="5646981"/>
              <a:ext cx="878242" cy="259888"/>
            </a:xfrm>
            <a:prstGeom prst="rect">
              <a:avLst/>
            </a:prstGeom>
          </p:spPr>
        </p:pic>
        <p:pic>
          <p:nvPicPr>
            <p:cNvPr id="13" name="Picture 2" descr="mage result for university of pittsburgh logo">
              <a:extLst>
                <a:ext uri="{FF2B5EF4-FFF2-40B4-BE49-F238E27FC236}">
                  <a16:creationId xmlns:a16="http://schemas.microsoft.com/office/drawing/2014/main" id="{288677FC-01B5-BD42-ACC5-4C7B6266D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641" y="3744850"/>
              <a:ext cx="646520" cy="6559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CC07582-86E1-E140-9D79-10F3313A3F6C}"/>
                </a:ext>
              </a:extLst>
            </p:cNvPr>
            <p:cNvPicPr>
              <a:picLocks noChangeAspect="1"/>
            </p:cNvPicPr>
            <p:nvPr/>
          </p:nvPicPr>
          <p:blipFill rotWithShape="1">
            <a:blip r:embed="rId2"/>
            <a:srcRect l="84576" b="82023"/>
            <a:stretch/>
          </p:blipFill>
          <p:spPr>
            <a:xfrm>
              <a:off x="10096917" y="4588083"/>
              <a:ext cx="618123" cy="520511"/>
            </a:xfrm>
            <a:prstGeom prst="rect">
              <a:avLst/>
            </a:prstGeom>
          </p:spPr>
        </p:pic>
      </p:grpSp>
      <p:sp>
        <p:nvSpPr>
          <p:cNvPr id="22" name="Footer Placeholder 21">
            <a:extLst>
              <a:ext uri="{FF2B5EF4-FFF2-40B4-BE49-F238E27FC236}">
                <a16:creationId xmlns:a16="http://schemas.microsoft.com/office/drawing/2014/main" id="{5C1D0149-ACA9-5247-8A38-0A070EBEA4BD}"/>
              </a:ext>
            </a:extLst>
          </p:cNvPr>
          <p:cNvSpPr>
            <a:spLocks noGrp="1"/>
          </p:cNvSpPr>
          <p:nvPr>
            <p:ph type="ftr" sz="quarter" idx="3"/>
          </p:nvPr>
        </p:nvSpPr>
        <p:spPr/>
        <p:txBody>
          <a:bodyPr/>
          <a:lstStyle/>
          <a:p>
            <a:r>
              <a:rPr lang="en-US"/>
              <a:t>SST 8.0 Tutorial</a:t>
            </a:r>
            <a:endParaRPr lang="en-US" dirty="0"/>
          </a:p>
        </p:txBody>
      </p:sp>
    </p:spTree>
    <p:extLst>
      <p:ext uri="{BB962C8B-B14F-4D97-AF65-F5344CB8AC3E}">
        <p14:creationId xmlns:p14="http://schemas.microsoft.com/office/powerpoint/2010/main" val="298369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1" id="{2964BB17-DE8B-0C48-8FAB-A319C46A1FCE}" vid="{2E6961F4-B42A-594B-915B-84520F6D5C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 Theme 1</Template>
  <TotalTime>42650</TotalTime>
  <Words>5781</Words>
  <Application>Microsoft Macintosh PowerPoint</Application>
  <PresentationFormat>Widescreen</PresentationFormat>
  <Paragraphs>1240</Paragraphs>
  <Slides>93</Slides>
  <Notes>11</Notes>
  <HiddenSlides>1</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6" baseType="lpstr">
      <vt:lpstr>Yu Mincho</vt:lpstr>
      <vt:lpstr>Arial</vt:lpstr>
      <vt:lpstr>Calibri</vt:lpstr>
      <vt:lpstr>Century Gothic</vt:lpstr>
      <vt:lpstr>Consolas</vt:lpstr>
      <vt:lpstr>Courier New</vt:lpstr>
      <vt:lpstr>Gill Sans MT</vt:lpstr>
      <vt:lpstr>System Font Regular</vt:lpstr>
      <vt:lpstr>Times New Roman</vt:lpstr>
      <vt:lpstr>Trebuchet MS</vt:lpstr>
      <vt:lpstr>Wingdings</vt:lpstr>
      <vt:lpstr>Sandia Theme 1</vt:lpstr>
      <vt:lpstr>Document</vt:lpstr>
      <vt:lpstr>The Structural Simulation Toolkit (SST)</vt:lpstr>
      <vt:lpstr>Welcome!</vt:lpstr>
      <vt:lpstr>Agenda</vt:lpstr>
      <vt:lpstr>Instructors</vt:lpstr>
      <vt:lpstr>References</vt:lpstr>
      <vt:lpstr>Another simulator?!</vt:lpstr>
      <vt:lpstr>SST Project Goals</vt:lpstr>
      <vt:lpstr>SST in a Nutshell</vt:lpstr>
      <vt:lpstr>SST Architecture</vt:lpstr>
      <vt:lpstr>SST: A Framework for Parallel Simulation</vt:lpstr>
      <vt:lpstr>SST Building Blocks</vt:lpstr>
      <vt:lpstr>Key objects</vt:lpstr>
      <vt:lpstr>Component</vt:lpstr>
      <vt:lpstr>SubComponents and Modules</vt:lpstr>
      <vt:lpstr>Link</vt:lpstr>
      <vt:lpstr>Event</vt:lpstr>
      <vt:lpstr>Component/Link Interface</vt:lpstr>
      <vt:lpstr>Simulating with SST</vt:lpstr>
      <vt:lpstr>Simulating with SST</vt:lpstr>
      <vt:lpstr>Simulation Configuration</vt:lpstr>
      <vt:lpstr>Simulation Lifecycle</vt:lpstr>
      <vt:lpstr>SST in Parallel</vt:lpstr>
      <vt:lpstr>Running SST and Code Orientation</vt:lpstr>
      <vt:lpstr>Getting and Installing SST</vt:lpstr>
      <vt:lpstr>SST Code Structure</vt:lpstr>
      <vt:lpstr>Running a simulation: Example</vt:lpstr>
      <vt:lpstr>Configuration Part 1: Configure SST</vt:lpstr>
      <vt:lpstr>Configuration Part 2: Declare components</vt:lpstr>
      <vt:lpstr>SSTInfo: Getting component info</vt:lpstr>
      <vt:lpstr>Configuration Part 3: Connect the components</vt:lpstr>
      <vt:lpstr>Running SST</vt:lpstr>
      <vt:lpstr>Running the Simulation</vt:lpstr>
      <vt:lpstr>SST Elements: A Tour</vt:lpstr>
      <vt:lpstr>SST Element Libraries</vt:lpstr>
      <vt:lpstr>SST 8.0 Elements</vt:lpstr>
      <vt:lpstr>Juno: Simple instruction processor</vt:lpstr>
      <vt:lpstr>Ariel: PIN-based processor</vt:lpstr>
      <vt:lpstr>Ariel: Details</vt:lpstr>
      <vt:lpstr>Ariel: The Tradeoff</vt:lpstr>
      <vt:lpstr>Prospero: Trace-based processor</vt:lpstr>
      <vt:lpstr>Prospero: The Tradeoff</vt:lpstr>
      <vt:lpstr>Miranda: Pattern-based processor</vt:lpstr>
      <vt:lpstr>Miranda: The tradeoffs</vt:lpstr>
      <vt:lpstr>MemHierarchy: Memory system</vt:lpstr>
      <vt:lpstr>MemHierarchy: Details</vt:lpstr>
      <vt:lpstr>MemHierarchy: Pluggable memory models</vt:lpstr>
      <vt:lpstr>MemHierarchy: SST 8.0 backends</vt:lpstr>
      <vt:lpstr>Merlin: Network simulator</vt:lpstr>
      <vt:lpstr>Merlin Organization</vt:lpstr>
      <vt:lpstr>Ember: Network Traffic Generator</vt:lpstr>
      <vt:lpstr>Ember: Overview</vt:lpstr>
      <vt:lpstr>Ember: Motifs</vt:lpstr>
      <vt:lpstr>Ember: Motifs (continued)</vt:lpstr>
      <vt:lpstr>Firefly: Network traffic</vt:lpstr>
      <vt:lpstr>Firefly: Simulating large networks </vt:lpstr>
      <vt:lpstr>Scheduler: Job scheduling</vt:lpstr>
      <vt:lpstr>Other Libraries</vt:lpstr>
      <vt:lpstr>Extending SST</vt:lpstr>
      <vt:lpstr>Extending SST</vt:lpstr>
      <vt:lpstr>Extending SST</vt:lpstr>
      <vt:lpstr>Designing components for performance and scalability</vt:lpstr>
      <vt:lpstr>Use Cases</vt:lpstr>
      <vt:lpstr>SST: Use cases</vt:lpstr>
      <vt:lpstr>Case #1: Multi-level memory</vt:lpstr>
      <vt:lpstr>Analyzing Memory Accesses</vt:lpstr>
      <vt:lpstr>Analysis: Diverse Page Access Patterns</vt:lpstr>
      <vt:lpstr>Multi-Level Memory Simulation</vt:lpstr>
      <vt:lpstr>MLM Explorations</vt:lpstr>
      <vt:lpstr>MLM Automatic Page Moves</vt:lpstr>
      <vt:lpstr>Case #2: Network</vt:lpstr>
      <vt:lpstr>Network: Simulation setup</vt:lpstr>
      <vt:lpstr>Link bandwidth = 12.5GB/s</vt:lpstr>
      <vt:lpstr>Link bandwidth = 50GB/s</vt:lpstr>
      <vt:lpstr>Link bandwidth = 125GB/s</vt:lpstr>
      <vt:lpstr>Case #3: Scheduling</vt:lpstr>
      <vt:lpstr>PaCMap: Simulation challenge</vt:lpstr>
      <vt:lpstr>PaCMap: Results</vt:lpstr>
      <vt:lpstr>Future Directions</vt:lpstr>
      <vt:lpstr>Future/Current Directions</vt:lpstr>
      <vt:lpstr>Future Directions: Neural Inspired</vt:lpstr>
      <vt:lpstr>Future Directions: More Framework Integration</vt:lpstr>
      <vt:lpstr>Finally: Getting help</vt:lpstr>
      <vt:lpstr>Wrap-up</vt:lpstr>
      <vt:lpstr>Extra: Other Libraries</vt:lpstr>
      <vt:lpstr>Cassini: Prefetchers</vt:lpstr>
      <vt:lpstr>PowerPoint Presentation</vt:lpstr>
      <vt:lpstr>CramSim</vt:lpstr>
      <vt:lpstr>VaultSimC</vt:lpstr>
      <vt:lpstr>Messier</vt:lpstr>
      <vt:lpstr>Samba</vt:lpstr>
      <vt:lpstr>Kingsley</vt:lpstr>
      <vt:lpstr>Zodiac</vt:lpstr>
      <vt:lpstr>The SST Project</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Structural Simulation Toolkit (SST)</dc:title>
  <dc:creator>Voskuilen, Gwendolyn Renae</dc:creator>
  <cp:lastModifiedBy>Arun Rodrigues</cp:lastModifiedBy>
  <cp:revision>131</cp:revision>
  <dcterms:created xsi:type="dcterms:W3CDTF">2018-07-09T20:03:38Z</dcterms:created>
  <dcterms:modified xsi:type="dcterms:W3CDTF">2018-08-13T16:22:08Z</dcterms:modified>
</cp:coreProperties>
</file>